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7" r:id="rId13"/>
    <p:sldId id="269" r:id="rId14"/>
    <p:sldId id="275" r:id="rId15"/>
    <p:sldId id="276" r:id="rId16"/>
    <p:sldId id="312" r:id="rId17"/>
    <p:sldId id="270" r:id="rId18"/>
    <p:sldId id="271" r:id="rId19"/>
    <p:sldId id="272" r:id="rId20"/>
    <p:sldId id="273" r:id="rId21"/>
    <p:sldId id="274" r:id="rId22"/>
    <p:sldId id="315" r:id="rId23"/>
    <p:sldId id="277" r:id="rId24"/>
    <p:sldId id="278" r:id="rId25"/>
    <p:sldId id="279" r:id="rId26"/>
    <p:sldId id="280" r:id="rId27"/>
    <p:sldId id="282" r:id="rId28"/>
    <p:sldId id="285" r:id="rId29"/>
    <p:sldId id="286" r:id="rId30"/>
    <p:sldId id="287" r:id="rId31"/>
    <p:sldId id="288" r:id="rId32"/>
    <p:sldId id="290" r:id="rId33"/>
    <p:sldId id="284" r:id="rId34"/>
    <p:sldId id="292" r:id="rId35"/>
    <p:sldId id="283" r:id="rId36"/>
    <p:sldId id="281" r:id="rId37"/>
    <p:sldId id="299" r:id="rId38"/>
    <p:sldId id="291" r:id="rId39"/>
    <p:sldId id="293" r:id="rId40"/>
    <p:sldId id="296" r:id="rId41"/>
    <p:sldId id="294" r:id="rId42"/>
    <p:sldId id="303" r:id="rId43"/>
    <p:sldId id="302" r:id="rId44"/>
    <p:sldId id="304" r:id="rId45"/>
    <p:sldId id="300" r:id="rId46"/>
    <p:sldId id="305" r:id="rId47"/>
    <p:sldId id="306" r:id="rId48"/>
    <p:sldId id="297" r:id="rId49"/>
    <p:sldId id="311" r:id="rId50"/>
    <p:sldId id="301" r:id="rId51"/>
    <p:sldId id="316" r:id="rId52"/>
    <p:sldId id="307" r:id="rId53"/>
    <p:sldId id="308" r:id="rId54"/>
    <p:sldId id="309" r:id="rId55"/>
    <p:sldId id="318" r:id="rId56"/>
    <p:sldId id="317" r:id="rId57"/>
    <p:sldId id="310" r:id="rId58"/>
    <p:sldId id="320" r:id="rId59"/>
    <p:sldId id="321" r:id="rId60"/>
    <p:sldId id="319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669" autoAdjust="0"/>
    <p:restoredTop sz="83377" autoAdjust="0"/>
  </p:normalViewPr>
  <p:slideViewPr>
    <p:cSldViewPr snapToGrid="0">
      <p:cViewPr varScale="1">
        <p:scale>
          <a:sx n="57" d="100"/>
          <a:sy n="57" d="100"/>
        </p:scale>
        <p:origin x="41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FB4808B-F716-40B2-A995-E2597C8DCA51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587D083E-F690-44BA-AFC7-DCAFB10C8261}">
      <dgm:prSet phldrT="[Text]"/>
      <dgm:spPr/>
      <dgm:t>
        <a:bodyPr/>
        <a:lstStyle/>
        <a:p>
          <a:r>
            <a:rPr lang="en-US" dirty="0" smtClean="0"/>
            <a:t>Bregman generator</a:t>
          </a:r>
          <a:endParaRPr lang="en-US" dirty="0"/>
        </a:p>
      </dgm:t>
    </dgm:pt>
    <dgm:pt modelId="{5E296CB3-B24D-49E7-B6E9-7CECD2076ED3}" type="parTrans" cxnId="{DCC2FEE0-8B2E-4B7A-90A6-74286BEEBE57}">
      <dgm:prSet/>
      <dgm:spPr/>
      <dgm:t>
        <a:bodyPr/>
        <a:lstStyle/>
        <a:p>
          <a:endParaRPr lang="en-US"/>
        </a:p>
      </dgm:t>
    </dgm:pt>
    <dgm:pt modelId="{73C6E103-5DEF-4DF8-8913-DA1ED4C8F7FA}" type="sibTrans" cxnId="{DCC2FEE0-8B2E-4B7A-90A6-74286BEEBE57}">
      <dgm:prSet/>
      <dgm:spPr/>
      <dgm:t>
        <a:bodyPr/>
        <a:lstStyle/>
        <a:p>
          <a:endParaRPr lang="en-US"/>
        </a:p>
      </dgm:t>
    </dgm:pt>
    <dgm:pt modelId="{B74F943A-CD44-4690-A7D7-8B85D375CD8C}">
      <dgm:prSet phldrT="[Text]"/>
      <dgm:spPr/>
      <dgm:t>
        <a:bodyPr/>
        <a:lstStyle/>
        <a:p>
          <a:r>
            <a:rPr lang="en-US" dirty="0" smtClean="0"/>
            <a:t>Bregman divergence</a:t>
          </a:r>
          <a:endParaRPr lang="en-US" dirty="0"/>
        </a:p>
      </dgm:t>
    </dgm:pt>
    <dgm:pt modelId="{8AF8FE88-5FE1-4E6D-B35D-AA0680957B30}" type="parTrans" cxnId="{53A12E11-27C5-41D8-BEA8-F790ACC5C3E5}">
      <dgm:prSet/>
      <dgm:spPr/>
      <dgm:t>
        <a:bodyPr/>
        <a:lstStyle/>
        <a:p>
          <a:endParaRPr lang="en-US"/>
        </a:p>
      </dgm:t>
    </dgm:pt>
    <dgm:pt modelId="{FFEB141B-A558-4CCE-803F-7EA77C981E46}" type="sibTrans" cxnId="{53A12E11-27C5-41D8-BEA8-F790ACC5C3E5}">
      <dgm:prSet/>
      <dgm:spPr/>
      <dgm:t>
        <a:bodyPr/>
        <a:lstStyle/>
        <a:p>
          <a:endParaRPr lang="en-US"/>
        </a:p>
      </dgm:t>
    </dgm:pt>
    <dgm:pt modelId="{53FA2407-19BD-4E70-A0F4-E6EEFE2A0E50}">
      <dgm:prSet phldrT="[Text]"/>
      <dgm:spPr/>
      <dgm:t>
        <a:bodyPr/>
        <a:lstStyle/>
        <a:p>
          <a:r>
            <a:rPr lang="en-US" dirty="0" smtClean="0"/>
            <a:t>Statistical divergence</a:t>
          </a:r>
          <a:endParaRPr lang="en-US" dirty="0"/>
        </a:p>
      </dgm:t>
    </dgm:pt>
    <dgm:pt modelId="{B05502F7-A99A-4E51-A9E8-FBC5F96CA282}" type="parTrans" cxnId="{7BA67125-2E6D-470A-A066-395EDC6D6250}">
      <dgm:prSet/>
      <dgm:spPr/>
      <dgm:t>
        <a:bodyPr/>
        <a:lstStyle/>
        <a:p>
          <a:endParaRPr lang="en-US"/>
        </a:p>
      </dgm:t>
    </dgm:pt>
    <dgm:pt modelId="{9E7CAF4A-DC21-4743-B111-EA5285232470}" type="sibTrans" cxnId="{7BA67125-2E6D-470A-A066-395EDC6D6250}">
      <dgm:prSet/>
      <dgm:spPr/>
      <dgm:t>
        <a:bodyPr/>
        <a:lstStyle/>
        <a:p>
          <a:endParaRPr lang="en-US"/>
        </a:p>
      </dgm:t>
    </dgm:pt>
    <dgm:pt modelId="{998A8D73-A135-4479-AEF7-926933BFB19B}" type="pres">
      <dgm:prSet presAssocID="{BFB4808B-F716-40B2-A995-E2597C8DCA51}" presName="CompostProcess" presStyleCnt="0">
        <dgm:presLayoutVars>
          <dgm:dir/>
          <dgm:resizeHandles val="exact"/>
        </dgm:presLayoutVars>
      </dgm:prSet>
      <dgm:spPr/>
    </dgm:pt>
    <dgm:pt modelId="{C174AC22-597B-4D25-86B3-48D9FC53D271}" type="pres">
      <dgm:prSet presAssocID="{BFB4808B-F716-40B2-A995-E2597C8DCA51}" presName="arrow" presStyleLbl="bgShp" presStyleIdx="0" presStyleCnt="1" custScaleX="117647"/>
      <dgm:spPr/>
    </dgm:pt>
    <dgm:pt modelId="{75B2A74B-DE7B-4742-A73D-E44653E580A0}" type="pres">
      <dgm:prSet presAssocID="{BFB4808B-F716-40B2-A995-E2597C8DCA51}" presName="linearProcess" presStyleCnt="0"/>
      <dgm:spPr/>
    </dgm:pt>
    <dgm:pt modelId="{0130A839-8022-4309-A977-3888F2C1C191}" type="pres">
      <dgm:prSet presAssocID="{587D083E-F690-44BA-AFC7-DCAFB10C8261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4A0B34-7796-4D91-BC4D-FBD31130A085}" type="pres">
      <dgm:prSet presAssocID="{73C6E103-5DEF-4DF8-8913-DA1ED4C8F7FA}" presName="sibTrans" presStyleCnt="0"/>
      <dgm:spPr/>
    </dgm:pt>
    <dgm:pt modelId="{CEA8CBC7-2414-4D63-B86B-78057DFF47C6}" type="pres">
      <dgm:prSet presAssocID="{B74F943A-CD44-4690-A7D7-8B85D375CD8C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52251C-950E-4871-99F4-C087E46E2F8A}" type="pres">
      <dgm:prSet presAssocID="{FFEB141B-A558-4CCE-803F-7EA77C981E46}" presName="sibTrans" presStyleCnt="0"/>
      <dgm:spPr/>
    </dgm:pt>
    <dgm:pt modelId="{808D2F3E-389D-42AB-A68D-A54B86625E20}" type="pres">
      <dgm:prSet presAssocID="{53FA2407-19BD-4E70-A0F4-E6EEFE2A0E50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68B554F-1F26-4144-A149-6C85956A7CA1}" type="presOf" srcId="{53FA2407-19BD-4E70-A0F4-E6EEFE2A0E50}" destId="{808D2F3E-389D-42AB-A68D-A54B86625E20}" srcOrd="0" destOrd="0" presId="urn:microsoft.com/office/officeart/2005/8/layout/hProcess9"/>
    <dgm:cxn modelId="{E3ED8991-E5C4-4007-82C9-3D64700B7AFF}" type="presOf" srcId="{BFB4808B-F716-40B2-A995-E2597C8DCA51}" destId="{998A8D73-A135-4479-AEF7-926933BFB19B}" srcOrd="0" destOrd="0" presId="urn:microsoft.com/office/officeart/2005/8/layout/hProcess9"/>
    <dgm:cxn modelId="{061E7446-6E29-408A-96F4-3DCEAB28E805}" type="presOf" srcId="{B74F943A-CD44-4690-A7D7-8B85D375CD8C}" destId="{CEA8CBC7-2414-4D63-B86B-78057DFF47C6}" srcOrd="0" destOrd="0" presId="urn:microsoft.com/office/officeart/2005/8/layout/hProcess9"/>
    <dgm:cxn modelId="{53A12E11-27C5-41D8-BEA8-F790ACC5C3E5}" srcId="{BFB4808B-F716-40B2-A995-E2597C8DCA51}" destId="{B74F943A-CD44-4690-A7D7-8B85D375CD8C}" srcOrd="1" destOrd="0" parTransId="{8AF8FE88-5FE1-4E6D-B35D-AA0680957B30}" sibTransId="{FFEB141B-A558-4CCE-803F-7EA77C981E46}"/>
    <dgm:cxn modelId="{7BA67125-2E6D-470A-A066-395EDC6D6250}" srcId="{BFB4808B-F716-40B2-A995-E2597C8DCA51}" destId="{53FA2407-19BD-4E70-A0F4-E6EEFE2A0E50}" srcOrd="2" destOrd="0" parTransId="{B05502F7-A99A-4E51-A9E8-FBC5F96CA282}" sibTransId="{9E7CAF4A-DC21-4743-B111-EA5285232470}"/>
    <dgm:cxn modelId="{DCC2FEE0-8B2E-4B7A-90A6-74286BEEBE57}" srcId="{BFB4808B-F716-40B2-A995-E2597C8DCA51}" destId="{587D083E-F690-44BA-AFC7-DCAFB10C8261}" srcOrd="0" destOrd="0" parTransId="{5E296CB3-B24D-49E7-B6E9-7CECD2076ED3}" sibTransId="{73C6E103-5DEF-4DF8-8913-DA1ED4C8F7FA}"/>
    <dgm:cxn modelId="{F16D95BA-B811-4E4A-8001-23B5CC637E52}" type="presOf" srcId="{587D083E-F690-44BA-AFC7-DCAFB10C8261}" destId="{0130A839-8022-4309-A977-3888F2C1C191}" srcOrd="0" destOrd="0" presId="urn:microsoft.com/office/officeart/2005/8/layout/hProcess9"/>
    <dgm:cxn modelId="{B3719832-F854-4A38-B079-AE4486F3FE46}" type="presParOf" srcId="{998A8D73-A135-4479-AEF7-926933BFB19B}" destId="{C174AC22-597B-4D25-86B3-48D9FC53D271}" srcOrd="0" destOrd="0" presId="urn:microsoft.com/office/officeart/2005/8/layout/hProcess9"/>
    <dgm:cxn modelId="{26925DD0-1580-4CDB-BC3E-074F14D80DCB}" type="presParOf" srcId="{998A8D73-A135-4479-AEF7-926933BFB19B}" destId="{75B2A74B-DE7B-4742-A73D-E44653E580A0}" srcOrd="1" destOrd="0" presId="urn:microsoft.com/office/officeart/2005/8/layout/hProcess9"/>
    <dgm:cxn modelId="{DBF5AFB3-D291-4717-B621-B98ACC465BC4}" type="presParOf" srcId="{75B2A74B-DE7B-4742-A73D-E44653E580A0}" destId="{0130A839-8022-4309-A977-3888F2C1C191}" srcOrd="0" destOrd="0" presId="urn:microsoft.com/office/officeart/2005/8/layout/hProcess9"/>
    <dgm:cxn modelId="{A9CFAC37-108F-44A2-AF4E-6E3594940230}" type="presParOf" srcId="{75B2A74B-DE7B-4742-A73D-E44653E580A0}" destId="{754A0B34-7796-4D91-BC4D-FBD31130A085}" srcOrd="1" destOrd="0" presId="urn:microsoft.com/office/officeart/2005/8/layout/hProcess9"/>
    <dgm:cxn modelId="{49C35AFD-51B0-47AC-8C08-040471D2782A}" type="presParOf" srcId="{75B2A74B-DE7B-4742-A73D-E44653E580A0}" destId="{CEA8CBC7-2414-4D63-B86B-78057DFF47C6}" srcOrd="2" destOrd="0" presId="urn:microsoft.com/office/officeart/2005/8/layout/hProcess9"/>
    <dgm:cxn modelId="{49AD98AB-F685-4568-9C3B-ABB187FD40D1}" type="presParOf" srcId="{75B2A74B-DE7B-4742-A73D-E44653E580A0}" destId="{D252251C-950E-4871-99F4-C087E46E2F8A}" srcOrd="3" destOrd="0" presId="urn:microsoft.com/office/officeart/2005/8/layout/hProcess9"/>
    <dgm:cxn modelId="{6DEF600C-02EA-493E-B7DE-0B416B1C26EF}" type="presParOf" srcId="{75B2A74B-DE7B-4742-A73D-E44653E580A0}" destId="{808D2F3E-389D-42AB-A68D-A54B86625E20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74AC22-597B-4D25-86B3-48D9FC53D271}">
      <dsp:nvSpPr>
        <dsp:cNvPr id="0" name=""/>
        <dsp:cNvSpPr/>
      </dsp:nvSpPr>
      <dsp:spPr>
        <a:xfrm>
          <a:off x="2" y="0"/>
          <a:ext cx="10577865" cy="208801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30A839-8022-4309-A977-3888F2C1C191}">
      <dsp:nvSpPr>
        <dsp:cNvPr id="0" name=""/>
        <dsp:cNvSpPr/>
      </dsp:nvSpPr>
      <dsp:spPr>
        <a:xfrm>
          <a:off x="193" y="626405"/>
          <a:ext cx="3359171" cy="8352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Bregman generator</a:t>
          </a:r>
          <a:endParaRPr lang="en-US" sz="2800" kern="1200" dirty="0"/>
        </a:p>
      </dsp:txBody>
      <dsp:txXfrm>
        <a:off x="40964" y="667176"/>
        <a:ext cx="3277629" cy="753664"/>
      </dsp:txXfrm>
    </dsp:sp>
    <dsp:sp modelId="{CEA8CBC7-2414-4D63-B86B-78057DFF47C6}">
      <dsp:nvSpPr>
        <dsp:cNvPr id="0" name=""/>
        <dsp:cNvSpPr/>
      </dsp:nvSpPr>
      <dsp:spPr>
        <a:xfrm>
          <a:off x="3609349" y="626405"/>
          <a:ext cx="3359171" cy="8352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Bregman divergence</a:t>
          </a:r>
          <a:endParaRPr lang="en-US" sz="2800" kern="1200" dirty="0"/>
        </a:p>
      </dsp:txBody>
      <dsp:txXfrm>
        <a:off x="3650120" y="667176"/>
        <a:ext cx="3277629" cy="753664"/>
      </dsp:txXfrm>
    </dsp:sp>
    <dsp:sp modelId="{808D2F3E-389D-42AB-A68D-A54B86625E20}">
      <dsp:nvSpPr>
        <dsp:cNvPr id="0" name=""/>
        <dsp:cNvSpPr/>
      </dsp:nvSpPr>
      <dsp:spPr>
        <a:xfrm>
          <a:off x="7218505" y="626405"/>
          <a:ext cx="3359171" cy="8352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Statistical divergence</a:t>
          </a:r>
          <a:endParaRPr lang="en-US" sz="2800" kern="1200" dirty="0"/>
        </a:p>
      </dsp:txBody>
      <dsp:txXfrm>
        <a:off x="7259276" y="667176"/>
        <a:ext cx="3277629" cy="7536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0.jpeg>
</file>

<file path=ppt/media/image101.jpeg>
</file>

<file path=ppt/media/image102.jpe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jpe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gif>
</file>

<file path=ppt/media/image151.gif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jpe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jpeg>
</file>

<file path=ppt/media/image229.jpeg>
</file>

<file path=ppt/media/image23.png>
</file>

<file path=ppt/media/image230.jpeg>
</file>

<file path=ppt/media/image231.jpeg>
</file>

<file path=ppt/media/image232.jpeg>
</file>

<file path=ppt/media/image233.png>
</file>

<file path=ppt/media/image234.png>
</file>

<file path=ppt/media/image235.png>
</file>

<file path=ppt/media/image236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jpeg>
</file>

<file path=ppt/media/image81.pn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png>
</file>

<file path=ppt/media/image90.jpeg>
</file>

<file path=ppt/media/image91.jpeg>
</file>

<file path=ppt/media/image92.jpeg>
</file>

<file path=ppt/media/image93.jpeg>
</file>

<file path=ppt/media/image94.jpeg>
</file>

<file path=ppt/media/image95.jpeg>
</file>

<file path=ppt/media/image96.jpeg>
</file>

<file path=ppt/media/image97.jpeg>
</file>

<file path=ppt/media/image98.jpeg>
</file>

<file path=ppt/media/image9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FA0699-0A5F-4A30-A4E1-1C0233BCE15F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AD1B8-D612-476E-AB27-5F58F5389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3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oper_convex_function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Convex_function" TargetMode="External"/><Relationship Id="rId4" Type="http://schemas.openxmlformats.org/officeDocument/2006/relationships/hyperlink" Target="https://en.wikipedia.org/wiki/Lower_semi-continuous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olem.ph.utexas.edu/category/2018/05/the_fisher_metric_will_not_be.html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researchgate.net/publication/282538992_Geodesic_Hypothesis_Testing_for_Comparing_Location_Parameters_in_Elliptical_Populations" TargetMode="External"/><Relationship Id="rId4" Type="http://schemas.openxmlformats.org/officeDocument/2006/relationships/hyperlink" Target="http://robotics.snu.ac.kr/fcp/files/_pdf_files_publications/201312_DTI%20Segmentation.pdf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s.math.cnrs.fr/Visualiser-la-courbure.html?lang=fr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Proper convex function"/>
              </a:rPr>
              <a:t>proper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Lower semi-continuous"/>
              </a:rPr>
              <a:t>lower semi-continuous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Convex function"/>
              </a:rPr>
              <a:t>convex function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DAD1B8-D612-476E-AB27-5F58F53897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1122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https://golem.ph.utexas.edu/category/2018/05/the_fisher_metric_will_not_be.html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http://robotics.snu.ac.kr/fcp/files/_pdf_files_publications/201312_DTI%20Segmentation.pdf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https://www.researchgate.net/publication/282538992_Geodesic_Hypothesis_Testing_for_Comparing_Location_Parameters_in_Elliptical_Populations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F643BB-BBC9-44EF-9F30-46BF4118604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373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Remarks on geodesics for multivariate normal models </a:t>
            </a:r>
            <a:r>
              <a:rPr lang="en-US" dirty="0" err="1" smtClean="0"/>
              <a:t>Takuro</a:t>
            </a:r>
            <a:r>
              <a:rPr lang="en-US" dirty="0" smtClean="0"/>
              <a:t> Imai, Akira </a:t>
            </a:r>
            <a:r>
              <a:rPr lang="en-US" dirty="0" err="1" smtClean="0"/>
              <a:t>Takaesu</a:t>
            </a:r>
            <a:r>
              <a:rPr lang="en-US" dirty="0" smtClean="0"/>
              <a:t> and Masato Wakayama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F643BB-BBC9-44EF-9F30-46BF4118604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1822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https://images.math.cnrs.fr/Visualiser-la-courbure.html?lang=fr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3BB59-552F-4371-B378-10354135739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0325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\</a:t>
            </a:r>
            <a:r>
              <a:rPr lang="en-US" dirty="0" err="1" smtClean="0"/>
              <a:t>nabla</a:t>
            </a:r>
            <a:r>
              <a:rPr lang="en-US" dirty="0" smtClean="0"/>
              <a:t>^{2} F(\theta) \</a:t>
            </a:r>
            <a:r>
              <a:rPr lang="en-US" dirty="0" err="1" smtClean="0"/>
              <a:t>nabla</a:t>
            </a:r>
            <a:r>
              <a:rPr lang="en-US" dirty="0" smtClean="0"/>
              <a:t>^{2} F^{*}(\eta)=I</a:t>
            </a:r>
          </a:p>
          <a:p>
            <a:endParaRPr lang="en-US" dirty="0" smtClean="0"/>
          </a:p>
          <a:p>
            <a:r>
              <a:rPr lang="en-US" dirty="0" smtClean="0"/>
              <a:t>g_{</a:t>
            </a:r>
            <a:r>
              <a:rPr lang="en-US" dirty="0" err="1" smtClean="0"/>
              <a:t>ij</a:t>
            </a:r>
            <a:r>
              <a:rPr lang="en-US" dirty="0" smtClean="0"/>
              <a:t>}(\theta)=\nabla^2F(\theta)</a:t>
            </a:r>
          </a:p>
          <a:p>
            <a:endParaRPr lang="en-US" dirty="0" smtClean="0"/>
          </a:p>
          <a:p>
            <a:r>
              <a:rPr lang="en-US" dirty="0" smtClean="0"/>
              <a:t>g^{</a:t>
            </a:r>
            <a:r>
              <a:rPr lang="en-US" dirty="0" err="1" smtClean="0"/>
              <a:t>ij</a:t>
            </a:r>
            <a:r>
              <a:rPr lang="en-US" dirty="0" smtClean="0"/>
              <a:t>}(\eta)={g^*}^{</a:t>
            </a:r>
            <a:r>
              <a:rPr lang="en-US" dirty="0" err="1" smtClean="0"/>
              <a:t>ij</a:t>
            </a:r>
            <a:r>
              <a:rPr lang="en-US" dirty="0" smtClean="0"/>
              <a:t>}(\eta)=\nabla^2 F(\eta)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65EB1-5C4E-4675-A1D0-D89847EDF3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1742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DAD1B8-D612-476E-AB27-5F58F53897E4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7669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Bregman</a:t>
            </a:r>
            <a:r>
              <a:rPr lang="en-US" baseline="0" dirty="0" smtClean="0"/>
              <a:t> divergences and skew Jensen divergences can be derived from the chordal slope theorem of a strictly convex function.</a:t>
            </a:r>
          </a:p>
          <a:p>
            <a:r>
              <a:rPr lang="en-US" baseline="0" dirty="0" smtClean="0"/>
              <a:t>Furthermore, Bregman divergence can be obtained as the limit of a skew Jensen divergence.</a:t>
            </a:r>
          </a:p>
          <a:p>
            <a:r>
              <a:rPr lang="en-US" dirty="0" smtClean="0"/>
              <a:t>https://www.mdpi.com/1099-4300/22/10/1100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DAD1B8-D612-476E-AB27-5F58F53897E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7425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N. and </a:t>
            </a:r>
            <a:r>
              <a:rPr lang="en-US" dirty="0" err="1" smtClean="0"/>
              <a:t>Hadjeres</a:t>
            </a:r>
            <a:r>
              <a:rPr lang="en-US" dirty="0" smtClean="0"/>
              <a:t>, Quasiconvex Jensen Divergences and Quasiconvex Bregman Divergences, Workshop on Joint Structures and Common Foundations of Statistical Physics, Information Geometry and Inference for Learning. Springer, 2020.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DAD1B8-D612-476E-AB27-5F58F53897E4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883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\begin{</a:t>
            </a:r>
            <a:r>
              <a:rPr lang="en-US" dirty="0" err="1" smtClean="0"/>
              <a:t>eqnarray</a:t>
            </a:r>
            <a:r>
              <a:rPr lang="en-US" dirty="0" smtClean="0"/>
              <a:t>*}</a:t>
            </a:r>
          </a:p>
          <a:p>
            <a:r>
              <a:rPr lang="en-US" dirty="0" smtClean="0"/>
              <a:t>F(\theta)&amp;=&amp;\</a:t>
            </a:r>
            <a:r>
              <a:rPr lang="en-US" dirty="0" err="1" smtClean="0"/>
              <a:t>exp</a:t>
            </a:r>
            <a:r>
              <a:rPr lang="en-US" dirty="0" smtClean="0"/>
              <a:t>(\theta)\\</a:t>
            </a:r>
          </a:p>
          <a:p>
            <a:r>
              <a:rPr lang="en-US" dirty="0" smtClean="0"/>
              <a:t>\eta&amp;=&amp;F'(\theta)=\</a:t>
            </a:r>
            <a:r>
              <a:rPr lang="en-US" dirty="0" err="1" smtClean="0"/>
              <a:t>exp</a:t>
            </a:r>
            <a:r>
              <a:rPr lang="en-US" dirty="0" smtClean="0"/>
              <a:t>(\theta)\\</a:t>
            </a:r>
          </a:p>
          <a:p>
            <a:r>
              <a:rPr lang="en-US" dirty="0" smtClean="0"/>
              <a:t>\theta&amp;=&amp; {F'}^{-1}(\eta) =\log\eta=  {F^*}'(\eta)\\</a:t>
            </a:r>
          </a:p>
          <a:p>
            <a:r>
              <a:rPr lang="en-US" dirty="0" smtClean="0"/>
              <a:t>F^*(\eta)&amp;=&amp;\theta\eta-F(\theta)=\eta\log\eta-\eta</a:t>
            </a:r>
          </a:p>
          <a:p>
            <a:r>
              <a:rPr lang="en-US" dirty="0" smtClean="0"/>
              <a:t>\end{</a:t>
            </a:r>
            <a:r>
              <a:rPr lang="en-US" dirty="0" err="1" smtClean="0"/>
              <a:t>eqnarray</a:t>
            </a:r>
            <a:r>
              <a:rPr lang="en-US" dirty="0" smtClean="0"/>
              <a:t>*}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DAD1B8-D612-476E-AB27-5F58F53897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926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Dual Bregman divergences can be interpreted</a:t>
            </a:r>
            <a:r>
              <a:rPr lang="en-US" baseline="0" dirty="0" smtClean="0"/>
              <a:t> as definite integral areas.</a:t>
            </a:r>
          </a:p>
          <a:p>
            <a:r>
              <a:rPr lang="en-US" baseline="0" dirty="0" smtClean="0"/>
              <a:t>Thus the symmetrized Bregman divergence is interpreted as an area integral.</a:t>
            </a:r>
          </a:p>
          <a:p>
            <a:r>
              <a:rPr lang="en-US" baseline="0" dirty="0" smtClean="0"/>
              <a:t>https://arxiv.org/abs/2107.05901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DAD1B8-D612-476E-AB27-5F58F53897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65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DAD1B8-D612-476E-AB27-5F58F53897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89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books on information geometry and its related</a:t>
            </a:r>
            <a:r>
              <a:rPr lang="en-US" baseline="0" dirty="0" smtClean="0"/>
              <a:t> topics…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1F670A-A0B6-495B-80E5-34133C05691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17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Fisher information matrix is defined as the covariance of the score. </a:t>
            </a:r>
          </a:p>
          <a:p>
            <a:r>
              <a:rPr lang="en-US" dirty="0" smtClean="0"/>
              <a:t>FIM</a:t>
            </a:r>
            <a:r>
              <a:rPr lang="en-US" baseline="0" dirty="0" smtClean="0"/>
              <a:t> is additive for random vectors with independent random variables.</a:t>
            </a:r>
          </a:p>
          <a:p>
            <a:r>
              <a:rPr lang="en-US" baseline="0" dirty="0" smtClean="0"/>
              <a:t>It can be singular (hierarchical models like mixtures/NNs) and even infinite</a:t>
            </a:r>
            <a:endParaRPr lang="en-US" dirty="0" smtClean="0"/>
          </a:p>
          <a:p>
            <a:r>
              <a:rPr lang="en-US" dirty="0" smtClean="0"/>
              <a:t>https://arxiv.org/abs/1301.3578</a:t>
            </a:r>
          </a:p>
          <a:p>
            <a:endParaRPr lang="en-US" dirty="0" smtClean="0"/>
          </a:p>
          <a:p>
            <a:r>
              <a:rPr lang="en-US" dirty="0" smtClean="0"/>
              <a:t>-----</a:t>
            </a:r>
          </a:p>
          <a:p>
            <a:r>
              <a:rPr lang="en-US" dirty="0" smtClean="0"/>
              <a:t>$$</a:t>
            </a:r>
          </a:p>
          <a:p>
            <a:r>
              <a:rPr lang="en-US" dirty="0" smtClean="0"/>
              <a:t>X=(x_1,\</a:t>
            </a:r>
            <a:r>
              <a:rPr lang="en-US" dirty="0" err="1" smtClean="0"/>
              <a:t>ldots,x_D</a:t>
            </a:r>
            <a:r>
              <a:rPr lang="en-US" dirty="0" smtClean="0"/>
              <a:t>)^\top\sim p_\theta</a:t>
            </a:r>
          </a:p>
          <a:p>
            <a:r>
              <a:rPr lang="en-US" dirty="0" smtClean="0"/>
              <a:t>$$</a:t>
            </a:r>
          </a:p>
          <a:p>
            <a:endParaRPr lang="en-US" dirty="0" smtClean="0"/>
          </a:p>
          <a:p>
            <a:r>
              <a:rPr lang="en-US" dirty="0" smtClean="0"/>
              <a:t>$$</a:t>
            </a:r>
          </a:p>
          <a:p>
            <a:r>
              <a:rPr lang="en-US" dirty="0" smtClean="0"/>
              <a:t>\</a:t>
            </a:r>
            <a:r>
              <a:rPr lang="en-US" dirty="0" err="1" smtClean="0"/>
              <a:t>mathcal</a:t>
            </a:r>
            <a:r>
              <a:rPr lang="en-US" dirty="0" smtClean="0"/>
              <a:t>{P}=\{p_\theta\}_{\theta\in\Theta}</a:t>
            </a:r>
          </a:p>
          <a:p>
            <a:r>
              <a:rPr lang="en-US" dirty="0" smtClean="0"/>
              <a:t>$$</a:t>
            </a:r>
          </a:p>
          <a:p>
            <a:endParaRPr lang="en-US" dirty="0" smtClean="0"/>
          </a:p>
          <a:p>
            <a:r>
              <a:rPr lang="en-US" dirty="0" smtClean="0"/>
              <a:t>$$</a:t>
            </a:r>
          </a:p>
          <a:p>
            <a:r>
              <a:rPr lang="en-US" dirty="0" smtClean="0"/>
              <a:t>I_X(\theta)=[I_{</a:t>
            </a:r>
            <a:r>
              <a:rPr lang="en-US" dirty="0" err="1" smtClean="0"/>
              <a:t>ij</a:t>
            </a:r>
            <a:r>
              <a:rPr lang="en-US" dirty="0" smtClean="0"/>
              <a:t>}(\theta)]_{</a:t>
            </a:r>
            <a:r>
              <a:rPr lang="en-US" dirty="0" err="1" smtClean="0"/>
              <a:t>ij</a:t>
            </a:r>
            <a:r>
              <a:rPr lang="en-US" dirty="0" smtClean="0"/>
              <a:t>}\</a:t>
            </a:r>
            <a:r>
              <a:rPr lang="en-US" dirty="0" err="1" smtClean="0"/>
              <a:t>succeq</a:t>
            </a:r>
            <a:r>
              <a:rPr lang="en-US" dirty="0" smtClean="0"/>
              <a:t> 0, \quad I_{</a:t>
            </a:r>
            <a:r>
              <a:rPr lang="en-US" dirty="0" err="1" smtClean="0"/>
              <a:t>ij</a:t>
            </a:r>
            <a:r>
              <a:rPr lang="en-US" dirty="0" smtClean="0"/>
              <a:t>}(\theta):=\</a:t>
            </a:r>
            <a:r>
              <a:rPr lang="en-US" dirty="0" err="1" smtClean="0"/>
              <a:t>Cov</a:t>
            </a:r>
            <a:r>
              <a:rPr lang="en-US" dirty="0" smtClean="0"/>
              <a:t>_{p_\theta}(</a:t>
            </a:r>
            <a:r>
              <a:rPr lang="en-US" dirty="0" err="1" smtClean="0"/>
              <a:t>x_i,x_j</a:t>
            </a:r>
            <a:r>
              <a:rPr lang="en-US" dirty="0" smtClean="0"/>
              <a:t>)</a:t>
            </a:r>
          </a:p>
          <a:p>
            <a:r>
              <a:rPr lang="en-US" dirty="0" smtClean="0"/>
              <a:t>$$</a:t>
            </a:r>
          </a:p>
          <a:p>
            <a:endParaRPr lang="en-US" dirty="0" smtClean="0"/>
          </a:p>
          <a:p>
            <a:r>
              <a:rPr lang="en-US" dirty="0" smtClean="0"/>
              <a:t>$$</a:t>
            </a:r>
          </a:p>
          <a:p>
            <a:r>
              <a:rPr lang="en-US" dirty="0" smtClean="0"/>
              <a:t>Y=(Y_1,\</a:t>
            </a:r>
            <a:r>
              <a:rPr lang="en-US" dirty="0" err="1" smtClean="0"/>
              <a:t>ldots,Y_n</a:t>
            </a:r>
            <a:r>
              <a:rPr lang="en-US" dirty="0" smtClean="0"/>
              <a:t>)_{\sim_{\</a:t>
            </a:r>
            <a:r>
              <a:rPr lang="en-US" dirty="0" err="1" smtClean="0"/>
              <a:t>mathrm</a:t>
            </a:r>
            <a:r>
              <a:rPr lang="en-US" dirty="0" smtClean="0"/>
              <a:t>{</a:t>
            </a:r>
            <a:r>
              <a:rPr lang="en-US" dirty="0" err="1" smtClean="0"/>
              <a:t>iid</a:t>
            </a:r>
            <a:r>
              <a:rPr lang="en-US" dirty="0" smtClean="0"/>
              <a:t>}} p_\theta}\quad \</a:t>
            </a:r>
            <a:r>
              <a:rPr lang="en-US" dirty="0" err="1" smtClean="0"/>
              <a:t>Rightarrow</a:t>
            </a:r>
            <a:r>
              <a:rPr lang="en-US" dirty="0" smtClean="0"/>
              <a:t>\quad I_Y(\theta)=n\,I_X(\theta)</a:t>
            </a:r>
          </a:p>
          <a:p>
            <a:r>
              <a:rPr lang="en-US" dirty="0" smtClean="0"/>
              <a:t>$$</a:t>
            </a:r>
          </a:p>
          <a:p>
            <a:endParaRPr lang="en-US" dirty="0" smtClean="0"/>
          </a:p>
          <a:p>
            <a:r>
              <a:rPr lang="en-US" dirty="0" smtClean="0"/>
              <a:t>$$</a:t>
            </a:r>
          </a:p>
          <a:p>
            <a:r>
              <a:rPr lang="en-US" dirty="0" smtClean="0"/>
              <a:t>I_1(\theta)=E_{p_\theta}\left[(\</a:t>
            </a:r>
            <a:r>
              <a:rPr lang="en-US" dirty="0" err="1" smtClean="0"/>
              <a:t>nabla</a:t>
            </a:r>
            <a:r>
              <a:rPr lang="en-US" dirty="0" smtClean="0"/>
              <a:t>_\theta \log p_\theta) (\</a:t>
            </a:r>
            <a:r>
              <a:rPr lang="en-US" dirty="0" err="1" smtClean="0"/>
              <a:t>nabla</a:t>
            </a:r>
            <a:r>
              <a:rPr lang="en-US" dirty="0" smtClean="0"/>
              <a:t>_\theta \log p_\theta)^\top\right] </a:t>
            </a:r>
          </a:p>
          <a:p>
            <a:r>
              <a:rPr lang="en-US" dirty="0" smtClean="0"/>
              <a:t>$$</a:t>
            </a:r>
          </a:p>
          <a:p>
            <a:endParaRPr lang="en-US" dirty="0" smtClean="0"/>
          </a:p>
          <a:p>
            <a:r>
              <a:rPr lang="en-US" dirty="0" smtClean="0"/>
              <a:t>$$</a:t>
            </a:r>
          </a:p>
          <a:p>
            <a:r>
              <a:rPr lang="en-US" dirty="0" smtClean="0"/>
              <a:t>I_2(\theta)= -E_{p_\theta}\left[\nabla^2_\theta \log p_\theta\right]  </a:t>
            </a:r>
          </a:p>
          <a:p>
            <a:r>
              <a:rPr lang="en-US" dirty="0" smtClean="0"/>
              <a:t>$$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DAD1B8-D612-476E-AB27-5F58F53897E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83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\</a:t>
            </a:r>
            <a:r>
              <a:rPr lang="en-US" dirty="0" err="1" smtClean="0"/>
              <a:t>def</a:t>
            </a:r>
            <a:r>
              <a:rPr lang="en-US" dirty="0" smtClean="0"/>
              <a:t>\inner#1#2{{\</a:t>
            </a:r>
            <a:r>
              <a:rPr lang="en-US" dirty="0" err="1" smtClean="0"/>
              <a:t>langle</a:t>
            </a:r>
            <a:r>
              <a:rPr lang="en-US" dirty="0" smtClean="0"/>
              <a:t> #1, #2\</a:t>
            </a:r>
            <a:r>
              <a:rPr lang="en-US" dirty="0" err="1" smtClean="0"/>
              <a:t>rangle</a:t>
            </a:r>
            <a:r>
              <a:rPr lang="en-US" dirty="0" smtClean="0"/>
              <a:t>}}</a:t>
            </a:r>
          </a:p>
          <a:p>
            <a:r>
              <a:rPr lang="en-US" dirty="0" smtClean="0"/>
              <a:t>p_{\theta}(x)= \</a:t>
            </a:r>
            <a:r>
              <a:rPr lang="en-US" dirty="0" err="1" smtClean="0"/>
              <a:t>exp</a:t>
            </a:r>
            <a:r>
              <a:rPr lang="en-US" dirty="0" smtClean="0"/>
              <a:t>(\inner{\theta}{t(x)}-F(\theta)+k(x))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699A4E-7429-450F-AB43-DF45A59B4BC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495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dirty="0" smtClean="0"/>
              <a:t>*Statistical geometric mixtures* induced by two probability</a:t>
            </a:r>
            <a:r>
              <a:rPr lang="en-US" baseline="0" dirty="0" smtClean="0"/>
              <a:t> distributions = </a:t>
            </a:r>
            <a:r>
              <a:rPr lang="en-US" b="1" dirty="0" smtClean="0">
                <a:solidFill>
                  <a:schemeClr val="accent1"/>
                </a:solidFill>
              </a:rPr>
              <a:t>Bhattacharyya/Hellinger arc =1D exponential</a:t>
            </a:r>
            <a:r>
              <a:rPr lang="en-US" b="1" baseline="0" dirty="0" smtClean="0">
                <a:solidFill>
                  <a:schemeClr val="accent1"/>
                </a:solidFill>
              </a:rPr>
              <a:t> family with sufficient statistic the log ratio of densities and log-normalizer minus the skewed  </a:t>
            </a:r>
            <a:r>
              <a:rPr lang="el-G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α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b="1" dirty="0" smtClean="0">
                <a:solidFill>
                  <a:schemeClr val="accent1"/>
                </a:solidFill>
              </a:rPr>
              <a:t>Bhattacharyya distance.  #NeurIPS2020 </a:t>
            </a:r>
            <a:r>
              <a:rPr lang="en-US" b="1" dirty="0" err="1" smtClean="0">
                <a:solidFill>
                  <a:schemeClr val="accent1"/>
                </a:solidFill>
              </a:rPr>
              <a:t>ws</a:t>
            </a:r>
            <a:r>
              <a:rPr lang="en-US" b="1" dirty="0" smtClean="0">
                <a:solidFill>
                  <a:schemeClr val="accent1"/>
                </a:solidFill>
              </a:rPr>
              <a:t> on DL through information geometry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@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brekelmaniac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thermodynamic 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variational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objectives, rate distortion, information bottleneck  </a:t>
            </a: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-----</a:t>
            </a: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calX</a:t>
            </a:r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mathcal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{E}(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p,q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):=\left\{ p_\lambda(x):= 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{p^{1-\lambda}(x)q^\lambda(x)}{Z^G_\lambda(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p,q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)} ,\quad \lambda\in (0,1)\right\}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Z^G_\lambda(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p,q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):=\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_{\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calX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{p^{1-\lambda}(x)q^\lambda(x)}\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dmu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(x)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\begin{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eqnarray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*}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p_\lambda(x) &amp;=&amp; 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{p_0^{1-\lambda}(x)p_1^\lambda(x)}{Z^G_\lambda(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p,q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)}\\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&amp;=&amp; p_0(x)\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\left(\lambda \log\left(\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{p_1(x)}{p_0(x)}\right) -\log Z^G_\lambda(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p,q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)\right)\\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&amp;=&amp; 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\left(\lambda t(x)-F(\lambda)+k(x)\right)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\end{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eqnarray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*}</a:t>
            </a: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t(x):=\log\left(\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{p_1(x)}{p_0(x)}\right)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k(x):=\log p_0(x)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\begin{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eqnarray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*}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F(\lambda) &amp;:=&amp; \log(Z^G_\lambda(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p,q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))=\log \left(\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_{\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calX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{p^{1-\lambda}(x)q^\lambda(x)}\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dmu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(x)\right)\\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&amp;=:&amp; -D^{\Bhat}_\lambda[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p:q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\end{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eqnarray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*}</a:t>
            </a: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D^{\Bhat}_\alpha[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p:q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:=-\log\left( 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_{\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calX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{p^{1-\alpha}(x)q^\alpha(x)}\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dmu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(x)\right)</a:t>
            </a:r>
          </a:p>
          <a:p>
            <a:pPr rtl="0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$$</a:t>
            </a: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39508-97EB-4BF1-B8DA-EC4317EE3F0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56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https://demonstrations.wolfram.com/PseudosphereGeodesics/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DAD1B8-D612-476E-AB27-5F58F53897E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21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82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232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78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150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322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06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92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91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16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48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620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71410-AA6A-4BA7-A2ED-1093D6781AC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420BE-B683-4190-8CFC-4BC49010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17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61.png"/><Relationship Id="rId7" Type="http://schemas.openxmlformats.org/officeDocument/2006/relationships/image" Target="../media/image65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74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73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7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jpeg"/><Relationship Id="rId13" Type="http://schemas.openxmlformats.org/officeDocument/2006/relationships/image" Target="../media/image90.jpeg"/><Relationship Id="rId18" Type="http://schemas.openxmlformats.org/officeDocument/2006/relationships/image" Target="../media/image95.jpeg"/><Relationship Id="rId3" Type="http://schemas.openxmlformats.org/officeDocument/2006/relationships/image" Target="../media/image80.jpeg"/><Relationship Id="rId21" Type="http://schemas.openxmlformats.org/officeDocument/2006/relationships/image" Target="../media/image98.jpeg"/><Relationship Id="rId7" Type="http://schemas.openxmlformats.org/officeDocument/2006/relationships/image" Target="../media/image84.jpeg"/><Relationship Id="rId12" Type="http://schemas.openxmlformats.org/officeDocument/2006/relationships/image" Target="../media/image89.jpeg"/><Relationship Id="rId17" Type="http://schemas.openxmlformats.org/officeDocument/2006/relationships/image" Target="../media/image94.jpeg"/><Relationship Id="rId25" Type="http://schemas.openxmlformats.org/officeDocument/2006/relationships/image" Target="../media/image102.jpe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93.jpeg"/><Relationship Id="rId20" Type="http://schemas.openxmlformats.org/officeDocument/2006/relationships/image" Target="../media/image9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jpeg"/><Relationship Id="rId11" Type="http://schemas.openxmlformats.org/officeDocument/2006/relationships/image" Target="../media/image88.jpeg"/><Relationship Id="rId24" Type="http://schemas.openxmlformats.org/officeDocument/2006/relationships/image" Target="../media/image101.jpeg"/><Relationship Id="rId5" Type="http://schemas.openxmlformats.org/officeDocument/2006/relationships/image" Target="../media/image82.jpeg"/><Relationship Id="rId15" Type="http://schemas.openxmlformats.org/officeDocument/2006/relationships/image" Target="../media/image92.jpeg"/><Relationship Id="rId23" Type="http://schemas.openxmlformats.org/officeDocument/2006/relationships/image" Target="../media/image100.jpeg"/><Relationship Id="rId10" Type="http://schemas.openxmlformats.org/officeDocument/2006/relationships/image" Target="../media/image87.jpeg"/><Relationship Id="rId19" Type="http://schemas.openxmlformats.org/officeDocument/2006/relationships/image" Target="../media/image96.jpeg"/><Relationship Id="rId4" Type="http://schemas.openxmlformats.org/officeDocument/2006/relationships/image" Target="../media/image81.png"/><Relationship Id="rId9" Type="http://schemas.openxmlformats.org/officeDocument/2006/relationships/image" Target="../media/image86.jpeg"/><Relationship Id="rId14" Type="http://schemas.openxmlformats.org/officeDocument/2006/relationships/image" Target="../media/image91.jpeg"/><Relationship Id="rId22" Type="http://schemas.openxmlformats.org/officeDocument/2006/relationships/image" Target="../media/image99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png"/><Relationship Id="rId3" Type="http://schemas.openxmlformats.org/officeDocument/2006/relationships/image" Target="../media/image103.png"/><Relationship Id="rId7" Type="http://schemas.openxmlformats.org/officeDocument/2006/relationships/image" Target="../media/image10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10" Type="http://schemas.openxmlformats.org/officeDocument/2006/relationships/image" Target="../media/image110.jpeg"/><Relationship Id="rId4" Type="http://schemas.openxmlformats.org/officeDocument/2006/relationships/image" Target="../media/image104.png"/><Relationship Id="rId9" Type="http://schemas.openxmlformats.org/officeDocument/2006/relationships/image" Target="../media/image10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9.png"/><Relationship Id="rId4" Type="http://schemas.openxmlformats.org/officeDocument/2006/relationships/image" Target="../media/image11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6.png"/><Relationship Id="rId3" Type="http://schemas.openxmlformats.org/officeDocument/2006/relationships/image" Target="../media/image121.png"/><Relationship Id="rId7" Type="http://schemas.openxmlformats.org/officeDocument/2006/relationships/image" Target="../media/image1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4.png"/><Relationship Id="rId5" Type="http://schemas.openxmlformats.org/officeDocument/2006/relationships/image" Target="../media/image123.png"/><Relationship Id="rId10" Type="http://schemas.openxmlformats.org/officeDocument/2006/relationships/image" Target="../media/image128.png"/><Relationship Id="rId4" Type="http://schemas.openxmlformats.org/officeDocument/2006/relationships/image" Target="../media/image122.png"/><Relationship Id="rId9" Type="http://schemas.openxmlformats.org/officeDocument/2006/relationships/image" Target="../media/image12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2.png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png"/><Relationship Id="rId7" Type="http://schemas.openxmlformats.org/officeDocument/2006/relationships/image" Target="../media/image138.png"/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7.png"/><Relationship Id="rId5" Type="http://schemas.openxmlformats.org/officeDocument/2006/relationships/image" Target="../media/image136.png"/><Relationship Id="rId4" Type="http://schemas.openxmlformats.org/officeDocument/2006/relationships/image" Target="../media/image1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0.png"/><Relationship Id="rId4" Type="http://schemas.openxmlformats.org/officeDocument/2006/relationships/image" Target="../media/image13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9.png"/><Relationship Id="rId4" Type="http://schemas.openxmlformats.org/officeDocument/2006/relationships/image" Target="../media/image14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2.png"/><Relationship Id="rId4" Type="http://schemas.openxmlformats.org/officeDocument/2006/relationships/image" Target="../media/image151.gi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png"/><Relationship Id="rId7" Type="http://schemas.openxmlformats.org/officeDocument/2006/relationships/image" Target="../media/image158.png"/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7.png"/><Relationship Id="rId5" Type="http://schemas.openxmlformats.org/officeDocument/2006/relationships/image" Target="../media/image156.png"/><Relationship Id="rId4" Type="http://schemas.openxmlformats.org/officeDocument/2006/relationships/image" Target="../media/image15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3.png"/><Relationship Id="rId5" Type="http://schemas.openxmlformats.org/officeDocument/2006/relationships/image" Target="../media/image162.png"/><Relationship Id="rId4" Type="http://schemas.openxmlformats.org/officeDocument/2006/relationships/image" Target="../media/image16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png"/><Relationship Id="rId7" Type="http://schemas.openxmlformats.org/officeDocument/2006/relationships/image" Target="../media/image169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8.png"/><Relationship Id="rId5" Type="http://schemas.openxmlformats.org/officeDocument/2006/relationships/image" Target="../media/image167.png"/><Relationship Id="rId4" Type="http://schemas.openxmlformats.org/officeDocument/2006/relationships/image" Target="../media/image166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png"/><Relationship Id="rId3" Type="http://schemas.openxmlformats.org/officeDocument/2006/relationships/image" Target="../media/image171.png"/><Relationship Id="rId7" Type="http://schemas.openxmlformats.org/officeDocument/2006/relationships/image" Target="../media/image175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4.png"/><Relationship Id="rId5" Type="http://schemas.openxmlformats.org/officeDocument/2006/relationships/image" Target="../media/image173.png"/><Relationship Id="rId4" Type="http://schemas.openxmlformats.org/officeDocument/2006/relationships/image" Target="../media/image172.png"/><Relationship Id="rId9" Type="http://schemas.openxmlformats.org/officeDocument/2006/relationships/image" Target="../media/image17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2.png"/><Relationship Id="rId5" Type="http://schemas.openxmlformats.org/officeDocument/2006/relationships/image" Target="../media/image181.png"/><Relationship Id="rId4" Type="http://schemas.openxmlformats.org/officeDocument/2006/relationships/image" Target="../media/image180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8.png"/><Relationship Id="rId3" Type="http://schemas.openxmlformats.org/officeDocument/2006/relationships/image" Target="../media/image183.png"/><Relationship Id="rId7" Type="http://schemas.openxmlformats.org/officeDocument/2006/relationships/image" Target="../media/image18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6.png"/><Relationship Id="rId5" Type="http://schemas.openxmlformats.org/officeDocument/2006/relationships/image" Target="../media/image185.png"/><Relationship Id="rId4" Type="http://schemas.openxmlformats.org/officeDocument/2006/relationships/image" Target="../media/image184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5.png"/><Relationship Id="rId3" Type="http://schemas.openxmlformats.org/officeDocument/2006/relationships/image" Target="../media/image190.png"/><Relationship Id="rId7" Type="http://schemas.openxmlformats.org/officeDocument/2006/relationships/image" Target="../media/image194.png"/><Relationship Id="rId2" Type="http://schemas.openxmlformats.org/officeDocument/2006/relationships/image" Target="../media/image18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3.png"/><Relationship Id="rId5" Type="http://schemas.openxmlformats.org/officeDocument/2006/relationships/image" Target="../media/image192.png"/><Relationship Id="rId10" Type="http://schemas.openxmlformats.org/officeDocument/2006/relationships/image" Target="../media/image197.png"/><Relationship Id="rId4" Type="http://schemas.openxmlformats.org/officeDocument/2006/relationships/image" Target="../media/image191.jpeg"/><Relationship Id="rId9" Type="http://schemas.openxmlformats.org/officeDocument/2006/relationships/image" Target="../media/image19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3.png"/><Relationship Id="rId3" Type="http://schemas.openxmlformats.org/officeDocument/2006/relationships/image" Target="../media/image198.png"/><Relationship Id="rId7" Type="http://schemas.openxmlformats.org/officeDocument/2006/relationships/image" Target="../media/image202.png"/><Relationship Id="rId12" Type="http://schemas.openxmlformats.org/officeDocument/2006/relationships/image" Target="../media/image20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1.png"/><Relationship Id="rId11" Type="http://schemas.openxmlformats.org/officeDocument/2006/relationships/image" Target="../media/image206.png"/><Relationship Id="rId5" Type="http://schemas.openxmlformats.org/officeDocument/2006/relationships/image" Target="../media/image200.png"/><Relationship Id="rId10" Type="http://schemas.openxmlformats.org/officeDocument/2006/relationships/image" Target="../media/image205.png"/><Relationship Id="rId4" Type="http://schemas.openxmlformats.org/officeDocument/2006/relationships/image" Target="../media/image199.png"/><Relationship Id="rId9" Type="http://schemas.openxmlformats.org/officeDocument/2006/relationships/image" Target="../media/image20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png"/><Relationship Id="rId2" Type="http://schemas.openxmlformats.org/officeDocument/2006/relationships/image" Target="../media/image20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1.png"/><Relationship Id="rId4" Type="http://schemas.openxmlformats.org/officeDocument/2006/relationships/image" Target="../media/image21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3.png"/><Relationship Id="rId2" Type="http://schemas.openxmlformats.org/officeDocument/2006/relationships/image" Target="../media/image2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5.png"/><Relationship Id="rId4" Type="http://schemas.openxmlformats.org/officeDocument/2006/relationships/image" Target="../media/image214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1.png"/><Relationship Id="rId3" Type="http://schemas.openxmlformats.org/officeDocument/2006/relationships/image" Target="../media/image216.png"/><Relationship Id="rId7" Type="http://schemas.openxmlformats.org/officeDocument/2006/relationships/image" Target="../media/image2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9.png"/><Relationship Id="rId5" Type="http://schemas.openxmlformats.org/officeDocument/2006/relationships/image" Target="../media/image218.png"/><Relationship Id="rId4" Type="http://schemas.openxmlformats.org/officeDocument/2006/relationships/image" Target="../media/image21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3.png"/><Relationship Id="rId2" Type="http://schemas.openxmlformats.org/officeDocument/2006/relationships/image" Target="../media/image22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5.png"/><Relationship Id="rId2" Type="http://schemas.openxmlformats.org/officeDocument/2006/relationships/image" Target="../media/image2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7.png"/><Relationship Id="rId4" Type="http://schemas.openxmlformats.org/officeDocument/2006/relationships/image" Target="../media/image226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8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jpeg"/><Relationship Id="rId2" Type="http://schemas.openxmlformats.org/officeDocument/2006/relationships/image" Target="../media/image22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2.jpeg"/><Relationship Id="rId4" Type="http://schemas.openxmlformats.org/officeDocument/2006/relationships/image" Target="../media/image231.jpe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png"/><Relationship Id="rId2" Type="http://schemas.openxmlformats.org/officeDocument/2006/relationships/image" Target="../media/image2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6.png"/><Relationship Id="rId4" Type="http://schemas.openxmlformats.org/officeDocument/2006/relationships/image" Target="../media/image23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2816" y="459374"/>
            <a:ext cx="10301868" cy="23876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Bregman divergences,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d</a:t>
            </a:r>
            <a:r>
              <a:rPr lang="en-US" b="1" dirty="0" smtClean="0">
                <a:solidFill>
                  <a:schemeClr val="accent1"/>
                </a:solidFill>
              </a:rPr>
              <a:t>ual information geometry, and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generalized comparative convexity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811979" y="3274573"/>
            <a:ext cx="9144000" cy="20957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Frank Nielsen</a:t>
            </a:r>
          </a:p>
          <a:p>
            <a:r>
              <a:rPr lang="en-US" dirty="0" smtClean="0"/>
              <a:t>Sony Computer Science Laboratories Inc.</a:t>
            </a:r>
          </a:p>
          <a:p>
            <a:r>
              <a:rPr lang="en-US" dirty="0" smtClean="0"/>
              <a:t>Tokyo, Japan</a:t>
            </a:r>
          </a:p>
          <a:p>
            <a:endParaRPr lang="en-US" dirty="0" smtClean="0"/>
          </a:p>
          <a:p>
            <a:r>
              <a:rPr lang="en-US" sz="1800" i="1" dirty="0"/>
              <a:t>https://franknielsen.github.io/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524" y="5370293"/>
            <a:ext cx="4792910" cy="122955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97369" y="6488668"/>
            <a:ext cx="1694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November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905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55" y="-214978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Legendre-</a:t>
            </a:r>
            <a:r>
              <a:rPr lang="en-US" b="1" dirty="0" err="1" smtClean="0">
                <a:solidFill>
                  <a:schemeClr val="accent1"/>
                </a:solidFill>
              </a:rPr>
              <a:t>Fenchel</a:t>
            </a:r>
            <a:r>
              <a:rPr lang="en-US" b="1" dirty="0" smtClean="0">
                <a:solidFill>
                  <a:schemeClr val="accent1"/>
                </a:solidFill>
              </a:rPr>
              <a:t> transformation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930165"/>
            <a:ext cx="10515600" cy="5466169"/>
          </a:xfrm>
        </p:spPr>
        <p:txBody>
          <a:bodyPr>
            <a:normAutofit/>
          </a:bodyPr>
          <a:lstStyle/>
          <a:p>
            <a:r>
              <a:rPr lang="en-US" dirty="0" smtClean="0"/>
              <a:t>Consider a Bregman generator of </a:t>
            </a:r>
            <a:r>
              <a:rPr lang="en-US" b="1" dirty="0" smtClean="0">
                <a:solidFill>
                  <a:srgbClr val="FF0000"/>
                </a:solidFill>
              </a:rPr>
              <a:t>Legendre-type </a:t>
            </a:r>
            <a:r>
              <a:rPr lang="en-US" dirty="0" smtClean="0"/>
              <a:t>(proper, lower semi-continuous). Then its </a:t>
            </a:r>
            <a:r>
              <a:rPr lang="en-US" b="1" dirty="0" smtClean="0">
                <a:solidFill>
                  <a:srgbClr val="FF0000"/>
                </a:solidFill>
              </a:rPr>
              <a:t>convex conjugate </a:t>
            </a:r>
            <a:r>
              <a:rPr lang="en-US" dirty="0" smtClean="0"/>
              <a:t>obtained from the </a:t>
            </a:r>
            <a:r>
              <a:rPr lang="en-US" b="1" dirty="0" smtClean="0">
                <a:solidFill>
                  <a:srgbClr val="FF0000"/>
                </a:solidFill>
              </a:rPr>
              <a:t>Legendre-</a:t>
            </a:r>
            <a:r>
              <a:rPr lang="en-US" b="1" dirty="0" err="1" smtClean="0">
                <a:solidFill>
                  <a:srgbClr val="FF0000"/>
                </a:solidFill>
              </a:rPr>
              <a:t>Fenchel</a:t>
            </a:r>
            <a:r>
              <a:rPr lang="en-US" b="1" dirty="0" smtClean="0">
                <a:solidFill>
                  <a:srgbClr val="FF0000"/>
                </a:solidFill>
              </a:rPr>
              <a:t> transformation</a:t>
            </a:r>
            <a:r>
              <a:rPr lang="en-US" dirty="0" smtClean="0"/>
              <a:t> is a Bregman generator of Legendre type.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sz="2400" dirty="0" smtClean="0"/>
              <a:t>Legendre-</a:t>
            </a:r>
            <a:r>
              <a:rPr lang="en-US" sz="2400" dirty="0" err="1" smtClean="0"/>
              <a:t>Fenchel</a:t>
            </a:r>
            <a:r>
              <a:rPr lang="en-US" sz="2400" dirty="0" smtClean="0"/>
              <a:t> transformation applies to any multivariate function</a:t>
            </a:r>
          </a:p>
          <a:p>
            <a:r>
              <a:rPr lang="en-US" sz="2400" dirty="0" smtClean="0"/>
              <a:t>Analogy of the Halfspace/Vertex representation of the </a:t>
            </a:r>
            <a:r>
              <a:rPr lang="en-US" sz="2400" b="1" dirty="0" smtClean="0">
                <a:solidFill>
                  <a:srgbClr val="FF0000"/>
                </a:solidFill>
              </a:rPr>
              <a:t>epigraph</a:t>
            </a:r>
            <a:r>
              <a:rPr lang="en-US" sz="2400" dirty="0" smtClean="0"/>
              <a:t> of F</a:t>
            </a:r>
            <a:endParaRPr lang="en-US" sz="2400" dirty="0"/>
          </a:p>
          <a:p>
            <a:r>
              <a:rPr lang="en-US" dirty="0" err="1" smtClean="0"/>
              <a:t>Fenchel</a:t>
            </a:r>
            <a:r>
              <a:rPr lang="en-US" dirty="0"/>
              <a:t>-</a:t>
            </a:r>
            <a:r>
              <a:rPr lang="en-US" dirty="0" smtClean="0"/>
              <a:t>Moreau’s </a:t>
            </a:r>
            <a:r>
              <a:rPr lang="en-US" b="1" dirty="0" err="1" smtClean="0">
                <a:solidFill>
                  <a:srgbClr val="FF0000"/>
                </a:solidFill>
              </a:rPr>
              <a:t>biconjugation</a:t>
            </a:r>
            <a:r>
              <a:rPr lang="en-US" b="1" dirty="0" smtClean="0">
                <a:solidFill>
                  <a:srgbClr val="FF0000"/>
                </a:solidFill>
              </a:rPr>
              <a:t> theorem </a:t>
            </a:r>
            <a:r>
              <a:rPr lang="en-US" dirty="0" smtClean="0"/>
              <a:t>for F of Legendre-type: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594555" y="6162683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accent6"/>
                </a:solidFill>
              </a:rPr>
              <a:t>[</a:t>
            </a:r>
            <a:r>
              <a:rPr lang="en-US" sz="2000" b="1" dirty="0" err="1" smtClean="0">
                <a:solidFill>
                  <a:schemeClr val="accent6"/>
                </a:solidFill>
              </a:rPr>
              <a:t>Touchette</a:t>
            </a:r>
            <a:r>
              <a:rPr lang="en-US" sz="2000" b="1" dirty="0" smtClean="0">
                <a:solidFill>
                  <a:schemeClr val="accent6"/>
                </a:solidFill>
              </a:rPr>
              <a:t> 2005] Legendre-</a:t>
            </a:r>
            <a:r>
              <a:rPr lang="en-US" sz="2000" b="1" dirty="0" err="1" smtClean="0">
                <a:solidFill>
                  <a:schemeClr val="accent6"/>
                </a:solidFill>
              </a:rPr>
              <a:t>Fenchel</a:t>
            </a:r>
            <a:r>
              <a:rPr lang="en-US" sz="2000" b="1" dirty="0" smtClean="0">
                <a:solidFill>
                  <a:schemeClr val="accent6"/>
                </a:solidFill>
              </a:rPr>
              <a:t> transforms in a nutshell</a:t>
            </a:r>
          </a:p>
          <a:p>
            <a:r>
              <a:rPr lang="en-US" sz="2000" b="1" dirty="0" smtClean="0">
                <a:solidFill>
                  <a:schemeClr val="accent6"/>
                </a:solidFill>
              </a:rPr>
              <a:t>[N 2010] Legendre transformation and information geometry</a:t>
            </a:r>
            <a:endParaRPr lang="en-US" sz="2000" b="1" dirty="0">
              <a:solidFill>
                <a:schemeClr val="accent6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8045" y="5565337"/>
            <a:ext cx="1419225" cy="533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795" y="2452414"/>
            <a:ext cx="4000500" cy="13239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1170" y="2867911"/>
            <a:ext cx="5324475" cy="15906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25497" y="2273223"/>
            <a:ext cx="3068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/>
              <a:t>Concave programming: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2218236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742" y="989883"/>
            <a:ext cx="10515600" cy="4351338"/>
          </a:xfrm>
        </p:spPr>
        <p:txBody>
          <a:bodyPr/>
          <a:lstStyle/>
          <a:p>
            <a:r>
              <a:rPr lang="en-US" dirty="0" smtClean="0"/>
              <a:t>Legendre-</a:t>
            </a:r>
            <a:r>
              <a:rPr lang="en-US" dirty="0" err="1" smtClean="0"/>
              <a:t>Fenchel</a:t>
            </a:r>
            <a:r>
              <a:rPr lang="en-US" dirty="0" smtClean="0"/>
              <a:t> transformation also called the </a:t>
            </a:r>
            <a:r>
              <a:rPr lang="en-US" b="1" u="sng" dirty="0" smtClean="0">
                <a:solidFill>
                  <a:srgbClr val="FF0000"/>
                </a:solidFill>
              </a:rPr>
              <a:t>slope transform</a:t>
            </a:r>
            <a:endParaRPr lang="en-US" b="1" u="sng" dirty="0">
              <a:solidFill>
                <a:srgbClr val="FF000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18767" y="-146152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Reading the Legendre-</a:t>
            </a:r>
            <a:r>
              <a:rPr lang="en-US" b="1" dirty="0" err="1" smtClean="0">
                <a:solidFill>
                  <a:schemeClr val="accent1"/>
                </a:solidFill>
              </a:rPr>
              <a:t>Fenchel</a:t>
            </a:r>
            <a:r>
              <a:rPr lang="en-US" b="1" dirty="0" smtClean="0">
                <a:solidFill>
                  <a:schemeClr val="accent1"/>
                </a:solidFill>
              </a:rPr>
              <a:t> transformation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22996"/>
            <a:ext cx="4714875" cy="34861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3003" y="1637271"/>
            <a:ext cx="4648200" cy="35718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53115" y="6386338"/>
            <a:ext cx="9428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(Here, F was chosen as the </a:t>
            </a:r>
            <a:r>
              <a:rPr lang="en-US" sz="2400" dirty="0" err="1" smtClean="0"/>
              <a:t>cumulant</a:t>
            </a:r>
            <a:r>
              <a:rPr lang="en-US" sz="2400" dirty="0" smtClean="0"/>
              <a:t> function of the Poisson distributions)</a:t>
            </a:r>
            <a:endParaRPr lang="en-US" sz="2400" dirty="0"/>
          </a:p>
        </p:txBody>
      </p:sp>
      <p:sp>
        <p:nvSpPr>
          <p:cNvPr id="8" name="Left-Right Arrow 7"/>
          <p:cNvSpPr/>
          <p:nvPr/>
        </p:nvSpPr>
        <p:spPr>
          <a:xfrm>
            <a:off x="4799442" y="2315446"/>
            <a:ext cx="2543561" cy="2180685"/>
          </a:xfrm>
          <a:prstGeom prst="leftRightArrow">
            <a:avLst>
              <a:gd name="adj1" fmla="val 50000"/>
              <a:gd name="adj2" fmla="val 18276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FF0000"/>
                </a:solidFill>
              </a:rPr>
              <a:t>Points</a:t>
            </a:r>
            <a:r>
              <a:rPr lang="en-US" sz="2800" b="1" dirty="0" smtClean="0"/>
              <a:t>/</a:t>
            </a:r>
            <a:r>
              <a:rPr lang="en-US" sz="2800" b="1" dirty="0" smtClean="0">
                <a:solidFill>
                  <a:schemeClr val="accent5"/>
                </a:solidFill>
              </a:rPr>
              <a:t>Lines</a:t>
            </a:r>
            <a:endParaRPr lang="en-US" sz="2800" b="1" dirty="0">
              <a:solidFill>
                <a:schemeClr val="accent5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4875" y="1722996"/>
            <a:ext cx="2933700" cy="6381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8653" y="4913070"/>
            <a:ext cx="3651421" cy="134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334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32491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Dual parameterizations </a:t>
            </a:r>
            <a:r>
              <a:rPr lang="en-US" dirty="0" smtClean="0"/>
              <a:t>of epigraph:                         and</a:t>
            </a:r>
          </a:p>
          <a:p>
            <a:r>
              <a:rPr lang="en-US" dirty="0" smtClean="0"/>
              <a:t>Convex conjugate expressed as : </a:t>
            </a:r>
          </a:p>
          <a:p>
            <a:r>
              <a:rPr lang="en-US" dirty="0" smtClean="0"/>
              <a:t>To get in closed form the convex conjugate F</a:t>
            </a:r>
            <a:r>
              <a:rPr lang="en-US" baseline="30000" dirty="0" smtClean="0"/>
              <a:t>*</a:t>
            </a:r>
            <a:r>
              <a:rPr lang="en-US" dirty="0" smtClean="0"/>
              <a:t>, we need ∇F</a:t>
            </a:r>
            <a:r>
              <a:rPr lang="en-US" baseline="30000" dirty="0" smtClean="0"/>
              <a:t>*</a:t>
            </a:r>
            <a:r>
              <a:rPr lang="en-US" dirty="0" smtClean="0"/>
              <a:t>(</a:t>
            </a:r>
            <a:r>
              <a:rPr lang="el-GR" dirty="0" smtClean="0"/>
              <a:t>η</a:t>
            </a:r>
            <a:r>
              <a:rPr lang="en-US" dirty="0" smtClean="0"/>
              <a:t>), i.e.,  </a:t>
            </a:r>
            <a:r>
              <a:rPr lang="en-US" b="1" u="sng" dirty="0" smtClean="0"/>
              <a:t>invert</a:t>
            </a:r>
            <a:r>
              <a:rPr lang="en-US" dirty="0" smtClean="0"/>
              <a:t> ∇F(</a:t>
            </a:r>
            <a:r>
              <a:rPr lang="el-GR" dirty="0" smtClean="0"/>
              <a:t>θ</a:t>
            </a:r>
            <a:r>
              <a:rPr lang="en-US" dirty="0" smtClean="0"/>
              <a:t>) </a:t>
            </a:r>
          </a:p>
          <a:p>
            <a:endParaRPr lang="en-US" dirty="0"/>
          </a:p>
          <a:p>
            <a:r>
              <a:rPr lang="en-US" b="1" dirty="0" err="1" smtClean="0">
                <a:solidFill>
                  <a:srgbClr val="FF0000"/>
                </a:solidFill>
              </a:rPr>
              <a:t>Fenchel</a:t>
            </a:r>
            <a:r>
              <a:rPr lang="en-US" b="1" dirty="0" smtClean="0">
                <a:solidFill>
                  <a:srgbClr val="FF0000"/>
                </a:solidFill>
              </a:rPr>
              <a:t>-Young inequality: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with equality if and only if 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Fenchel-Young divergence </a:t>
            </a:r>
            <a:r>
              <a:rPr lang="en-US" dirty="0" smtClean="0"/>
              <a:t>use mixed parameterization </a:t>
            </a:r>
            <a:r>
              <a:rPr lang="el-GR" dirty="0" smtClean="0"/>
              <a:t>θ</a:t>
            </a:r>
            <a:r>
              <a:rPr lang="en-US" dirty="0" smtClean="0"/>
              <a:t>/</a:t>
            </a:r>
            <a:r>
              <a:rPr lang="el-GR" dirty="0" smtClean="0"/>
              <a:t>η</a:t>
            </a:r>
            <a:r>
              <a:rPr lang="en-US" dirty="0" smtClean="0"/>
              <a:t>: 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16310" y="137651"/>
            <a:ext cx="1175938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Legendre-</a:t>
            </a:r>
            <a:r>
              <a:rPr lang="en-US" b="1" dirty="0" err="1" smtClean="0">
                <a:solidFill>
                  <a:schemeClr val="accent1"/>
                </a:solidFill>
              </a:rPr>
              <a:t>Fenchel</a:t>
            </a:r>
            <a:r>
              <a:rPr lang="en-US" b="1" dirty="0" smtClean="0">
                <a:solidFill>
                  <a:schemeClr val="accent1"/>
                </a:solidFill>
              </a:rPr>
              <a:t> transform: 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Mixed coordinates and </a:t>
            </a:r>
            <a:r>
              <a:rPr lang="en-US" b="1" dirty="0" err="1" smtClean="0">
                <a:solidFill>
                  <a:schemeClr val="accent1"/>
                </a:solidFill>
              </a:rPr>
              <a:t>Fenchel</a:t>
            </a:r>
            <a:r>
              <a:rPr lang="en-US" b="1" dirty="0" smtClean="0">
                <a:solidFill>
                  <a:schemeClr val="accent1"/>
                </a:solidFill>
              </a:rPr>
              <a:t>-Young divergence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826" y="1778537"/>
            <a:ext cx="1733550" cy="5810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3328" y="1802476"/>
            <a:ext cx="1466850" cy="457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9968" y="2233137"/>
            <a:ext cx="4371975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1364" y="4250861"/>
            <a:ext cx="3076575" cy="5143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1103" y="4765211"/>
            <a:ext cx="1666875" cy="5619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73103" y="5757708"/>
            <a:ext cx="7077075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17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Dual Bregman and dual Fenchel divergences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Identity of dual Bregman divergences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r>
              <a:rPr lang="en-US" dirty="0" smtClean="0"/>
              <a:t>In general, dual or </a:t>
            </a:r>
            <a:r>
              <a:rPr lang="en-US" b="1" dirty="0" smtClean="0">
                <a:solidFill>
                  <a:srgbClr val="FF0000"/>
                </a:solidFill>
              </a:rPr>
              <a:t>reverse divergence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 smtClean="0"/>
              <a:t>Primal, dual or mixed parameterizations of Bregman divergences: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335" y="1825625"/>
            <a:ext cx="3448050" cy="5619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2217" y="2885282"/>
            <a:ext cx="3067050" cy="4667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6246" y="4674470"/>
            <a:ext cx="7296150" cy="7143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573563" y="4625850"/>
            <a:ext cx="7415703" cy="76299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577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390" y="1142793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Generalize the </a:t>
            </a:r>
            <a:r>
              <a:rPr lang="en-US" b="1" dirty="0" smtClean="0">
                <a:solidFill>
                  <a:srgbClr val="FF0000"/>
                </a:solidFill>
              </a:rPr>
              <a:t>law of cosines</a:t>
            </a:r>
            <a:r>
              <a:rPr lang="en-US" dirty="0" smtClean="0"/>
              <a:t> for the squared Euclidean distance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Yields a </a:t>
            </a:r>
            <a:r>
              <a:rPr lang="en-US" b="1" dirty="0" smtClean="0">
                <a:solidFill>
                  <a:srgbClr val="FF0000"/>
                </a:solidFill>
              </a:rPr>
              <a:t>generalization of the Pythagorean theorem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when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3-parameter identity of Bregman divergences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6518650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On geodesic triangles with right angles in a dually flat space, Progress in Information Geometry: Theory and Applications, 2021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" y="1707544"/>
            <a:ext cx="10658475" cy="752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241" y="4794547"/>
            <a:ext cx="4105275" cy="6191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1064" y="4978398"/>
            <a:ext cx="581025" cy="342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7686" y="3867657"/>
            <a:ext cx="3137593" cy="28227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1211" y="2268495"/>
            <a:ext cx="3644068" cy="151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8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897267"/>
            <a:ext cx="10801350" cy="123825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296" y="757112"/>
            <a:ext cx="5999714" cy="534871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Parallelogram identity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In Euclidean geometry: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42299" y="-220502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4</a:t>
            </a:r>
            <a:r>
              <a:rPr lang="en-US" b="1" dirty="0" smtClean="0">
                <a:solidFill>
                  <a:schemeClr val="accent1"/>
                </a:solidFill>
              </a:rPr>
              <a:t>-parameter identity of Bregman divergences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6518650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On geodesic triangles with right angles in a dually flat space, Progress in Information Geometry: Theory and Applications, 2021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102" y="5908207"/>
            <a:ext cx="3209925" cy="5429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1237" y="4944676"/>
            <a:ext cx="2202773" cy="150645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5868" y="3239812"/>
            <a:ext cx="5124450" cy="32480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179" y="1908319"/>
            <a:ext cx="6095894" cy="282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09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568" y="0"/>
            <a:ext cx="11887199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</a:t>
            </a:r>
            <a:r>
              <a:rPr lang="en-US" b="1" dirty="0" smtClean="0">
                <a:solidFill>
                  <a:schemeClr val="accent1"/>
                </a:solidFill>
              </a:rPr>
              <a:t>ymmetrized Bregman divergence: </a:t>
            </a:r>
            <a:r>
              <a:rPr lang="en-US" sz="4000" b="1" dirty="0" smtClean="0">
                <a:solidFill>
                  <a:schemeClr val="accent1"/>
                </a:solidFill>
              </a:rPr>
              <a:t>Geometric reading</a:t>
            </a:r>
            <a:endParaRPr lang="en-US" sz="4000" b="1" dirty="0">
              <a:solidFill>
                <a:schemeClr val="accent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620877" y="6441816"/>
            <a:ext cx="26709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[arXiv:2107.05901]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466" y="1041357"/>
            <a:ext cx="10301934" cy="552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24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116" y="262987"/>
            <a:ext cx="11985523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accent1"/>
                </a:solidFill>
              </a:rPr>
              <a:t>Statistical divergences between parametric models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= parameter divergences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55" y="1825625"/>
            <a:ext cx="1094084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Statistical divergences between densities of a </a:t>
            </a:r>
            <a:r>
              <a:rPr lang="en-US" b="1" dirty="0" smtClean="0">
                <a:solidFill>
                  <a:srgbClr val="FF0000"/>
                </a:solidFill>
              </a:rPr>
              <a:t>parametric model         </a:t>
            </a:r>
            <a:r>
              <a:rPr lang="en-US" dirty="0" smtClean="0"/>
              <a:t>amount equivalently to (parameter) divergences between corresponding parameters: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For which statistical models and statistical divergences,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                    do we obtain D</a:t>
            </a:r>
            <a:r>
              <a:rPr lang="en-US" i="1" baseline="-25000" dirty="0" smtClean="0"/>
              <a:t>M</a:t>
            </a:r>
            <a:r>
              <a:rPr lang="en-US" dirty="0" smtClean="0"/>
              <a:t>(</a:t>
            </a:r>
            <a:r>
              <a:rPr lang="el-GR" dirty="0" smtClean="0"/>
              <a:t>θ</a:t>
            </a:r>
            <a:r>
              <a:rPr lang="en-US" baseline="-25000" dirty="0" smtClean="0"/>
              <a:t>1</a:t>
            </a:r>
            <a:r>
              <a:rPr lang="en-US" dirty="0" smtClean="0"/>
              <a:t> :</a:t>
            </a:r>
            <a:r>
              <a:rPr lang="el-GR" dirty="0" smtClean="0"/>
              <a:t> θ</a:t>
            </a:r>
            <a:r>
              <a:rPr lang="en-US" baseline="-25000" dirty="0" smtClean="0"/>
              <a:t>2</a:t>
            </a:r>
            <a:r>
              <a:rPr lang="en-US" dirty="0" smtClean="0"/>
              <a:t>) as a Bregman divergence?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1587" y="1825625"/>
            <a:ext cx="1828800" cy="476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4263" y="3625338"/>
            <a:ext cx="3409950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57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6530" y="534486"/>
            <a:ext cx="5314950" cy="11906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4419" y="3396352"/>
            <a:ext cx="4299155" cy="7936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134" y="-270064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Example 1: Natural exponential family models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24133" y="881383"/>
            <a:ext cx="11969543" cy="5092625"/>
          </a:xfrm>
        </p:spPr>
        <p:txBody>
          <a:bodyPr>
            <a:normAutofit/>
          </a:bodyPr>
          <a:lstStyle/>
          <a:p>
            <a:r>
              <a:rPr lang="en-US" dirty="0" smtClean="0"/>
              <a:t>Parametric model                         with densities 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Examples of </a:t>
            </a:r>
            <a:r>
              <a:rPr lang="en-US" b="1" dirty="0" smtClean="0">
                <a:solidFill>
                  <a:srgbClr val="FF0000"/>
                </a:solidFill>
              </a:rPr>
              <a:t>natural exponential families</a:t>
            </a:r>
            <a:r>
              <a:rPr lang="en-US" dirty="0" smtClean="0"/>
              <a:t>: </a:t>
            </a:r>
          </a:p>
          <a:p>
            <a:pPr lvl="1"/>
            <a:r>
              <a:rPr lang="en-US" dirty="0" smtClean="0"/>
              <a:t>Exponential distributions (continuous): </a:t>
            </a:r>
            <a:r>
              <a:rPr lang="en-US" dirty="0" err="1" smtClean="0"/>
              <a:t>p.d.f</a:t>
            </a:r>
            <a:r>
              <a:rPr lang="en-US" dirty="0" smtClean="0"/>
              <a:t>. </a:t>
            </a:r>
          </a:p>
          <a:p>
            <a:pPr lvl="1"/>
            <a:r>
              <a:rPr lang="en-US" dirty="0" smtClean="0"/>
              <a:t>Poisson distributions (discrete): </a:t>
            </a:r>
            <a:r>
              <a:rPr lang="en-US" dirty="0" err="1" smtClean="0"/>
              <a:t>p.m.f</a:t>
            </a:r>
            <a:r>
              <a:rPr lang="en-US" dirty="0" smtClean="0"/>
              <a:t>. 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Examples of </a:t>
            </a:r>
            <a:r>
              <a:rPr lang="en-US" b="1" dirty="0" smtClean="0">
                <a:solidFill>
                  <a:srgbClr val="FF0000"/>
                </a:solidFill>
              </a:rPr>
              <a:t>exponential families </a:t>
            </a:r>
            <a:r>
              <a:rPr lang="en-US" dirty="0" smtClean="0"/>
              <a:t>with density                     </a:t>
            </a:r>
          </a:p>
          <a:p>
            <a:pPr marL="0" indent="0">
              <a:buNone/>
            </a:pPr>
            <a:r>
              <a:rPr lang="en-US" dirty="0" smtClean="0"/>
              <a:t>   Gaussian distributions once </a:t>
            </a:r>
            <a:r>
              <a:rPr lang="en-US" dirty="0" err="1" smtClean="0"/>
              <a:t>reparameterized</a:t>
            </a:r>
            <a:r>
              <a:rPr lang="en-US" dirty="0" smtClean="0"/>
              <a:t> with natural parameters  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l-GR" dirty="0" smtClean="0"/>
              <a:t>θ</a:t>
            </a:r>
            <a:r>
              <a:rPr lang="en-US" dirty="0" smtClean="0"/>
              <a:t>(</a:t>
            </a:r>
            <a:r>
              <a:rPr lang="el-GR" dirty="0" smtClean="0"/>
              <a:t>λ</a:t>
            </a:r>
            <a:r>
              <a:rPr lang="en-US" dirty="0" smtClean="0"/>
              <a:t>)=</a:t>
            </a:r>
            <a:r>
              <a:rPr lang="el-GR" dirty="0" smtClean="0"/>
              <a:t>θ</a:t>
            </a:r>
            <a:r>
              <a:rPr lang="en-US" dirty="0" smtClean="0"/>
              <a:t>(</a:t>
            </a:r>
            <a:r>
              <a:rPr lang="el-GR" dirty="0" smtClean="0"/>
              <a:t>μ</a:t>
            </a:r>
            <a:r>
              <a:rPr lang="en-US" dirty="0" smtClean="0"/>
              <a:t>,</a:t>
            </a:r>
            <a:r>
              <a:rPr lang="el-GR" dirty="0" smtClean="0"/>
              <a:t>σ</a:t>
            </a:r>
            <a:r>
              <a:rPr lang="en-US" baseline="30000" dirty="0" smtClean="0"/>
              <a:t>2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 have                                                                       with Bregman generator: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5681" y="881046"/>
            <a:ext cx="1809750" cy="5905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7821" y="2284952"/>
            <a:ext cx="2022065" cy="4291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7821" y="2717238"/>
            <a:ext cx="2076450" cy="647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6649" y="4979814"/>
            <a:ext cx="5495925" cy="101917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75732" y="5601338"/>
            <a:ext cx="5268997" cy="103707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24132" y="5904416"/>
            <a:ext cx="6357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</a:t>
            </a:r>
            <a:r>
              <a:rPr lang="en-US" sz="2400" dirty="0" smtClean="0"/>
              <a:t>he </a:t>
            </a:r>
            <a:r>
              <a:rPr lang="en-US" sz="2400" b="1" dirty="0" smtClean="0">
                <a:solidFill>
                  <a:srgbClr val="FF0000"/>
                </a:solidFill>
              </a:rPr>
              <a:t>log-normalizer convex real-analytic function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-109441" y="6520806"/>
            <a:ext cx="128633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On a </a:t>
            </a:r>
            <a:r>
              <a:rPr lang="en-US" b="1" dirty="0" err="1">
                <a:solidFill>
                  <a:schemeClr val="accent6"/>
                </a:solidFill>
              </a:rPr>
              <a:t>Variational</a:t>
            </a:r>
            <a:r>
              <a:rPr lang="en-US" b="1" dirty="0">
                <a:solidFill>
                  <a:schemeClr val="accent6"/>
                </a:solidFill>
              </a:rPr>
              <a:t> Definition for the Jensen-Shannon </a:t>
            </a:r>
            <a:r>
              <a:rPr lang="en-US" b="1" dirty="0" err="1">
                <a:solidFill>
                  <a:schemeClr val="accent6"/>
                </a:solidFill>
              </a:rPr>
              <a:t>Symmetrization</a:t>
            </a:r>
            <a:r>
              <a:rPr lang="en-US" b="1" dirty="0">
                <a:solidFill>
                  <a:schemeClr val="accent6"/>
                </a:solidFill>
              </a:rPr>
              <a:t> of Distances Based on the Information Radius, Entropy </a:t>
            </a:r>
            <a:r>
              <a:rPr lang="en-US" b="1" dirty="0" smtClean="0">
                <a:solidFill>
                  <a:schemeClr val="accent6"/>
                </a:solidFill>
              </a:rPr>
              <a:t>(</a:t>
            </a:r>
            <a:r>
              <a:rPr lang="en-US" b="1" dirty="0">
                <a:solidFill>
                  <a:schemeClr val="accent6"/>
                </a:solidFill>
              </a:rPr>
              <a:t>2021)</a:t>
            </a:r>
          </a:p>
        </p:txBody>
      </p:sp>
    </p:spTree>
    <p:extLst>
      <p:ext uri="{BB962C8B-B14F-4D97-AF65-F5344CB8AC3E}">
        <p14:creationId xmlns:p14="http://schemas.microsoft.com/office/powerpoint/2010/main" val="42811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246" y="1055499"/>
            <a:ext cx="11550444" cy="5384630"/>
          </a:xfrm>
        </p:spPr>
        <p:txBody>
          <a:bodyPr>
            <a:normAutofit/>
          </a:bodyPr>
          <a:lstStyle/>
          <a:p>
            <a:r>
              <a:rPr lang="en-US" dirty="0" smtClean="0"/>
              <a:t>Let 1, p</a:t>
            </a:r>
            <a:r>
              <a:rPr lang="en-US" baseline="-25000" dirty="0" smtClean="0"/>
              <a:t>0</a:t>
            </a:r>
            <a:r>
              <a:rPr lang="en-US" dirty="0" smtClean="0"/>
              <a:t>(x), …,</a:t>
            </a:r>
            <a:r>
              <a:rPr lang="en-US" dirty="0" err="1" smtClean="0"/>
              <a:t>p</a:t>
            </a:r>
            <a:r>
              <a:rPr lang="en-US" baseline="-25000" dirty="0" err="1" smtClean="0"/>
              <a:t>D</a:t>
            </a:r>
            <a:r>
              <a:rPr lang="en-US" dirty="0" smtClean="0"/>
              <a:t>(x) be (D+2) </a:t>
            </a:r>
            <a:r>
              <a:rPr lang="en-US" b="1" dirty="0" smtClean="0">
                <a:solidFill>
                  <a:srgbClr val="FF0000"/>
                </a:solidFill>
              </a:rPr>
              <a:t>linearly independent </a:t>
            </a:r>
            <a:r>
              <a:rPr lang="en-US" dirty="0" smtClean="0"/>
              <a:t>densities</a:t>
            </a:r>
          </a:p>
          <a:p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M</a:t>
            </a:r>
            <a:r>
              <a:rPr lang="en-US" b="1" dirty="0" smtClean="0">
                <a:solidFill>
                  <a:srgbClr val="FF0000"/>
                </a:solidFill>
              </a:rPr>
              <a:t>ixture family                          </a:t>
            </a:r>
            <a:r>
              <a:rPr lang="en-US" dirty="0" smtClean="0"/>
              <a:t>with densities: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We have:</a:t>
            </a:r>
          </a:p>
          <a:p>
            <a:endParaRPr lang="en-US" sz="2800" dirty="0"/>
          </a:p>
          <a:p>
            <a:r>
              <a:rPr lang="en-US" sz="2800" dirty="0" smtClean="0"/>
              <a:t>  with the Bregman generator = </a:t>
            </a:r>
            <a:r>
              <a:rPr lang="en-US" sz="2800" b="1" dirty="0" smtClean="0">
                <a:solidFill>
                  <a:srgbClr val="FF0000"/>
                </a:solidFill>
              </a:rPr>
              <a:t>Shannon </a:t>
            </a:r>
            <a:r>
              <a:rPr lang="en-US" sz="2800" b="1" dirty="0" err="1" smtClean="0">
                <a:solidFill>
                  <a:srgbClr val="FF0000"/>
                </a:solidFill>
              </a:rPr>
              <a:t>negentropy</a:t>
            </a:r>
            <a:r>
              <a:rPr lang="en-US" sz="2800" dirty="0" smtClean="0"/>
              <a:t>:</a:t>
            </a:r>
          </a:p>
          <a:p>
            <a:pPr marL="1371600" lvl="3" indent="0">
              <a:buNone/>
            </a:pPr>
            <a:endParaRPr lang="en-US" sz="2800" dirty="0"/>
          </a:p>
          <a:p>
            <a:pPr marL="1371600" lvl="3" indent="0">
              <a:buNone/>
            </a:pPr>
            <a:endParaRPr lang="en-US" sz="2800" dirty="0" smtClean="0"/>
          </a:p>
          <a:p>
            <a:pPr marL="1371600" lvl="3" indent="0">
              <a:buNone/>
            </a:pPr>
            <a:r>
              <a:rPr lang="en-US" sz="2800" dirty="0" smtClean="0"/>
              <a:t>Usually F</a:t>
            </a:r>
            <a:r>
              <a:rPr lang="en-US" sz="2800" i="1" baseline="-25000" dirty="0" smtClean="0"/>
              <a:t>M</a:t>
            </a:r>
            <a:r>
              <a:rPr lang="en-US" sz="2800" dirty="0" smtClean="0"/>
              <a:t>(</a:t>
            </a:r>
            <a:r>
              <a:rPr lang="el-GR" sz="2800" dirty="0" smtClean="0"/>
              <a:t>θ</a:t>
            </a:r>
            <a:r>
              <a:rPr lang="en-US" sz="2800" dirty="0" smtClean="0"/>
              <a:t>) not in closed-form…</a:t>
            </a:r>
          </a:p>
          <a:p>
            <a:pPr marL="1371600" lvl="3" indent="0">
              <a:buNone/>
            </a:pPr>
            <a:r>
              <a:rPr lang="en-US" sz="2800" dirty="0" smtClean="0"/>
              <a:t>      But 2-mixture family of Cauchy  distributions has closed-form! </a:t>
            </a:r>
            <a:endParaRPr lang="en-US" sz="2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4134" y="-2700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accent1"/>
                </a:solidFill>
              </a:rPr>
              <a:t>Example 2: Mixture family models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7059" y="1850637"/>
            <a:ext cx="4894941" cy="10608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269" y="2035430"/>
            <a:ext cx="2000250" cy="4667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2483" y="2911486"/>
            <a:ext cx="4114800" cy="10477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8653" y="4640824"/>
            <a:ext cx="4657725" cy="80962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73392" y="6338194"/>
            <a:ext cx="124181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6"/>
                </a:solidFill>
              </a:rPr>
              <a:t>The dually flat information geometry of the mixture family of two prescribed Cauchy components, arXiv:2104.13801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2" name="Left Arrow 1"/>
          <p:cNvSpPr/>
          <p:nvPr/>
        </p:nvSpPr>
        <p:spPr>
          <a:xfrm>
            <a:off x="2612448" y="3827718"/>
            <a:ext cx="3882990" cy="3376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Information geometry/reconstruction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3757" y="3199542"/>
            <a:ext cx="2477398" cy="42684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92267" y="107760"/>
            <a:ext cx="1660897" cy="166089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2920" y="2892000"/>
            <a:ext cx="1780129" cy="1762363"/>
          </a:xfrm>
          <a:prstGeom prst="rect">
            <a:avLst/>
          </a:prstGeom>
        </p:spPr>
      </p:pic>
      <p:sp>
        <p:nvSpPr>
          <p:cNvPr id="13" name="Isosceles Triangle 12"/>
          <p:cNvSpPr/>
          <p:nvPr/>
        </p:nvSpPr>
        <p:spPr>
          <a:xfrm>
            <a:off x="10181063" y="255865"/>
            <a:ext cx="1672101" cy="1554946"/>
          </a:xfrm>
          <a:prstGeom prst="triangl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/>
          <p:cNvSpPr/>
          <p:nvPr/>
        </p:nvSpPr>
        <p:spPr>
          <a:xfrm>
            <a:off x="10342920" y="2995707"/>
            <a:ext cx="1706449" cy="1599609"/>
          </a:xfrm>
          <a:prstGeom prst="triangle">
            <a:avLst>
              <a:gd name="adj" fmla="val 0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0078231" y="4779383"/>
            <a:ext cx="2005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Natural parameters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37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80" y="0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Outline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270" y="1845289"/>
            <a:ext cx="12091220" cy="435133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Bregman divergences</a:t>
            </a:r>
          </a:p>
          <a:p>
            <a:endParaRPr lang="en-US" sz="3200" dirty="0" smtClean="0"/>
          </a:p>
          <a:p>
            <a:r>
              <a:rPr lang="en-US" sz="3200" dirty="0" smtClean="0"/>
              <a:t>Dual information geometry &amp; Bregman manifolds</a:t>
            </a:r>
          </a:p>
          <a:p>
            <a:endParaRPr lang="en-US" sz="3200" dirty="0" smtClean="0"/>
          </a:p>
          <a:p>
            <a:r>
              <a:rPr lang="en-US" sz="3200" dirty="0" smtClean="0"/>
              <a:t>Generalized convexity and designing divergences from convexity gaps</a:t>
            </a:r>
          </a:p>
          <a:p>
            <a:endParaRPr lang="en-US" sz="32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31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807" y="0"/>
            <a:ext cx="11946193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Example 3: q-Gaussians and statistical divergence 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507224" y="6457890"/>
            <a:ext cx="10245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accent6"/>
                </a:solidFill>
              </a:rPr>
              <a:t>On Voronoi diagrams on the information-geometric Cauchy manifolds, Entropy 22.7 (2020) </a:t>
            </a:r>
            <a:endParaRPr lang="en-US" sz="2000" b="1" dirty="0">
              <a:solidFill>
                <a:schemeClr val="accent6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5580" y="987655"/>
            <a:ext cx="5181600" cy="638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4443" y="2940441"/>
            <a:ext cx="2916940" cy="670561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97428" y="1073260"/>
            <a:ext cx="11216146" cy="5384630"/>
          </a:xfrm>
        </p:spPr>
        <p:txBody>
          <a:bodyPr>
            <a:normAutofit/>
          </a:bodyPr>
          <a:lstStyle/>
          <a:p>
            <a:r>
              <a:rPr lang="en-US" dirty="0" smtClean="0"/>
              <a:t>The set of </a:t>
            </a:r>
            <a:r>
              <a:rPr lang="en-US" b="1" dirty="0" smtClean="0">
                <a:solidFill>
                  <a:srgbClr val="FF0000"/>
                </a:solidFill>
              </a:rPr>
              <a:t>Cauchy distributions </a:t>
            </a:r>
          </a:p>
          <a:p>
            <a:pPr marL="0" indent="0">
              <a:buNone/>
            </a:pPr>
            <a:r>
              <a:rPr lang="en-US" dirty="0" smtClean="0"/>
              <a:t>    form a  </a:t>
            </a:r>
            <a:r>
              <a:rPr lang="en-US" b="1" dirty="0" smtClean="0">
                <a:solidFill>
                  <a:srgbClr val="FF0000"/>
                </a:solidFill>
              </a:rPr>
              <a:t>q-Gaussian exponential family </a:t>
            </a:r>
            <a:r>
              <a:rPr lang="en-US" dirty="0" smtClean="0"/>
              <a:t>for q=2</a:t>
            </a:r>
          </a:p>
          <a:p>
            <a:r>
              <a:rPr lang="en-US" dirty="0"/>
              <a:t>D</a:t>
            </a:r>
            <a:r>
              <a:rPr lang="en-US" dirty="0" smtClean="0"/>
              <a:t>eformed exponential family generalize exponential family with deformed log/</a:t>
            </a:r>
            <a:r>
              <a:rPr lang="en-US" dirty="0" err="1" smtClean="0"/>
              <a:t>exp</a:t>
            </a:r>
            <a:r>
              <a:rPr lang="en-US" dirty="0" smtClean="0"/>
              <a:t> functions</a:t>
            </a:r>
          </a:p>
          <a:p>
            <a:r>
              <a:rPr lang="en-US" sz="2800" dirty="0" smtClean="0"/>
              <a:t>Cumulant function of the Cauchy 2-Gaussian family:</a:t>
            </a:r>
          </a:p>
          <a:p>
            <a:endParaRPr lang="en-US" sz="2800" dirty="0" smtClean="0"/>
          </a:p>
          <a:p>
            <a:r>
              <a:rPr lang="en-US" dirty="0" smtClean="0"/>
              <a:t>The following statistical divergence between 2 Cauchy distributions amount to a Bregman divergence:</a:t>
            </a:r>
          </a:p>
          <a:p>
            <a:endParaRPr lang="en-US" sz="2800" dirty="0"/>
          </a:p>
          <a:p>
            <a:endParaRPr lang="en-US" dirty="0" smtClean="0"/>
          </a:p>
          <a:p>
            <a:r>
              <a:rPr lang="en-US" sz="2800" dirty="0" smtClean="0"/>
              <a:t>Bregman generator is the </a:t>
            </a:r>
            <a:r>
              <a:rPr lang="en-US" sz="2800" b="1" dirty="0" smtClean="0">
                <a:solidFill>
                  <a:srgbClr val="FF0000"/>
                </a:solidFill>
              </a:rPr>
              <a:t>q-free energy </a:t>
            </a:r>
            <a:r>
              <a:rPr lang="en-US" sz="2800" dirty="0" smtClean="0"/>
              <a:t>for q=2</a:t>
            </a:r>
            <a:endParaRPr lang="en-US" sz="28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3986276" y="4868348"/>
            <a:ext cx="6073261" cy="847725"/>
            <a:chOff x="1436125" y="5008107"/>
            <a:chExt cx="6073261" cy="847725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36125" y="5008107"/>
              <a:ext cx="4914900" cy="847725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28261" y="5347702"/>
              <a:ext cx="1381125" cy="304800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10392" y="3532212"/>
            <a:ext cx="1933575" cy="46672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9203765" y="5582692"/>
            <a:ext cx="1003610" cy="111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588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/>
          <p:cNvCxnSpPr/>
          <p:nvPr/>
        </p:nvCxnSpPr>
        <p:spPr>
          <a:xfrm>
            <a:off x="317090" y="5660174"/>
            <a:ext cx="11697929" cy="0"/>
          </a:xfrm>
          <a:prstGeom prst="straightConnector1">
            <a:avLst/>
          </a:prstGeom>
          <a:ln w="31750"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439" y="-102700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Information geometry &amp; Bregman divergences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090" y="101485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>
                <a:ea typeface="+mj-ea"/>
                <a:cs typeface="+mj-cs"/>
              </a:rPr>
              <a:t>Bregman divergences are </a:t>
            </a:r>
            <a:r>
              <a:rPr lang="en-US" b="1" dirty="0" smtClean="0">
                <a:solidFill>
                  <a:srgbClr val="FF0000"/>
                </a:solidFill>
                <a:ea typeface="+mj-ea"/>
                <a:cs typeface="+mj-cs"/>
              </a:rPr>
              <a:t>canonical divergences </a:t>
            </a:r>
            <a:r>
              <a:rPr lang="en-US" dirty="0" smtClean="0">
                <a:ea typeface="+mj-ea"/>
                <a:cs typeface="+mj-cs"/>
              </a:rPr>
              <a:t>of dually flat spaces (Bregman manifolds)</a:t>
            </a:r>
          </a:p>
          <a:p>
            <a:pPr marL="0" indent="0">
              <a:buNone/>
            </a:pPr>
            <a:endParaRPr lang="en-US" dirty="0">
              <a:ea typeface="+mj-ea"/>
              <a:cs typeface="+mj-cs"/>
            </a:endParaRPr>
          </a:p>
          <a:p>
            <a:r>
              <a:rPr lang="en-US" dirty="0" smtClean="0">
                <a:ea typeface="+mj-ea"/>
                <a:cs typeface="+mj-cs"/>
              </a:rPr>
              <a:t>Information geometry gives a principle to </a:t>
            </a:r>
            <a:r>
              <a:rPr lang="en-US" b="1" dirty="0" smtClean="0">
                <a:solidFill>
                  <a:srgbClr val="FF0000"/>
                </a:solidFill>
                <a:ea typeface="+mj-ea"/>
                <a:cs typeface="+mj-cs"/>
              </a:rPr>
              <a:t>reconstruct</a:t>
            </a:r>
            <a:r>
              <a:rPr lang="en-US" dirty="0" smtClean="0">
                <a:ea typeface="+mj-ea"/>
                <a:cs typeface="+mj-cs"/>
              </a:rPr>
              <a:t> the statistical divergence corresponding to a Bregman divergence for a Bregman generator F(f</a:t>
            </a:r>
            <a:r>
              <a:rPr lang="el-GR" baseline="-25000" dirty="0" smtClean="0">
                <a:ea typeface="+mj-ea"/>
                <a:cs typeface="+mj-cs"/>
              </a:rPr>
              <a:t>θ</a:t>
            </a:r>
            <a:r>
              <a:rPr lang="en-US" dirty="0" smtClean="0">
                <a:ea typeface="+mj-ea"/>
                <a:cs typeface="+mj-cs"/>
              </a:rPr>
              <a:t>), and not the converse</a:t>
            </a:r>
            <a:endParaRPr lang="en-US" dirty="0">
              <a:ea typeface="+mj-ea"/>
              <a:cs typeface="+mj-cs"/>
            </a:endParaRP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3829655796"/>
              </p:ext>
            </p:extLst>
          </p:nvPr>
        </p:nvGraphicFramePr>
        <p:xfrm>
          <a:off x="1191342" y="3372465"/>
          <a:ext cx="10577871" cy="2088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Rectangle 10"/>
          <p:cNvSpPr/>
          <p:nvPr/>
        </p:nvSpPr>
        <p:spPr>
          <a:xfrm>
            <a:off x="3984716" y="6483742"/>
            <a:ext cx="101739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accent6"/>
                </a:solidFill>
              </a:rPr>
              <a:t>An elementary introduction to information geometry." Entropy 22.10 (2020)</a:t>
            </a:r>
            <a:endParaRPr lang="en-US" sz="2000" b="1" dirty="0">
              <a:solidFill>
                <a:schemeClr val="accent6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3725" y="5225433"/>
            <a:ext cx="3722960" cy="73277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89403" y="5366190"/>
            <a:ext cx="1181748" cy="4923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84702" y="5906241"/>
            <a:ext cx="4018936" cy="47113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05454" y="5499040"/>
            <a:ext cx="2384765" cy="42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322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303" y="0"/>
            <a:ext cx="11850130" cy="1325563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Class of Bregman generators modulo affine terms 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sz="3600" b="1" dirty="0" smtClean="0">
                <a:solidFill>
                  <a:schemeClr val="accent1"/>
                </a:solidFill>
              </a:rPr>
              <a:t>        &amp; KLD between exponential family </a:t>
            </a:r>
            <a:r>
              <a:rPr lang="en-US" sz="3600" b="1" dirty="0">
                <a:solidFill>
                  <a:schemeClr val="accent1"/>
                </a:solidFill>
              </a:rPr>
              <a:t>d</a:t>
            </a:r>
            <a:r>
              <a:rPr lang="en-US" sz="3600" b="1" dirty="0" smtClean="0">
                <a:solidFill>
                  <a:schemeClr val="accent1"/>
                </a:solidFill>
              </a:rPr>
              <a:t>ensities expressed as log-ratio</a:t>
            </a:r>
            <a:endParaRPr lang="en-US" sz="3600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286" y="1454447"/>
            <a:ext cx="11530914" cy="4351338"/>
          </a:xfrm>
        </p:spPr>
        <p:txBody>
          <a:bodyPr/>
          <a:lstStyle/>
          <a:p>
            <a:r>
              <a:rPr lang="en-US" dirty="0" smtClean="0"/>
              <a:t>Bregman generators are strictly convex and differentiable convex functions defined modulo affine terms</a:t>
            </a:r>
            <a:r>
              <a:rPr lang="en-US" b="1" dirty="0" smtClean="0">
                <a:solidFill>
                  <a:srgbClr val="FF0000"/>
                </a:solidFill>
              </a:rPr>
              <a:t>:  B</a:t>
            </a:r>
            <a:r>
              <a:rPr lang="en-US" b="1" baseline="-25000" dirty="0" smtClean="0">
                <a:solidFill>
                  <a:srgbClr val="FF0000"/>
                </a:solidFill>
              </a:rPr>
              <a:t>F</a:t>
            </a:r>
            <a:r>
              <a:rPr lang="en-US" b="1" dirty="0" smtClean="0">
                <a:solidFill>
                  <a:srgbClr val="FF0000"/>
                </a:solidFill>
              </a:rPr>
              <a:t>=B</a:t>
            </a:r>
            <a:r>
              <a:rPr lang="en-US" b="1" baseline="-25000" dirty="0" smtClean="0">
                <a:solidFill>
                  <a:srgbClr val="FF0000"/>
                </a:solidFill>
              </a:rPr>
              <a:t>G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iff</a:t>
            </a:r>
            <a:r>
              <a:rPr lang="en-US" b="1" dirty="0" smtClean="0">
                <a:solidFill>
                  <a:srgbClr val="FF0000"/>
                </a:solidFill>
              </a:rPr>
              <a:t>. F(</a:t>
            </a:r>
            <a:r>
              <a:rPr lang="el-GR" b="1" dirty="0" smtClean="0">
                <a:solidFill>
                  <a:srgbClr val="FF0000"/>
                </a:solidFill>
              </a:rPr>
              <a:t>θ</a:t>
            </a:r>
            <a:r>
              <a:rPr lang="en-US" b="1" dirty="0" smtClean="0">
                <a:solidFill>
                  <a:srgbClr val="FF0000"/>
                </a:solidFill>
              </a:rPr>
              <a:t>)=G(</a:t>
            </a:r>
            <a:r>
              <a:rPr lang="el-GR" b="1" dirty="0">
                <a:solidFill>
                  <a:srgbClr val="FF0000"/>
                </a:solidFill>
              </a:rPr>
              <a:t>θ</a:t>
            </a:r>
            <a:r>
              <a:rPr lang="en-US" b="1" dirty="0" smtClean="0">
                <a:solidFill>
                  <a:srgbClr val="FF0000"/>
                </a:solidFill>
              </a:rPr>
              <a:t>)+A</a:t>
            </a:r>
            <a:r>
              <a:rPr lang="el-GR" b="1" dirty="0" smtClean="0">
                <a:solidFill>
                  <a:srgbClr val="FF0000"/>
                </a:solidFill>
              </a:rPr>
              <a:t>θ </a:t>
            </a:r>
            <a:r>
              <a:rPr lang="en-US" b="1" dirty="0" smtClean="0">
                <a:solidFill>
                  <a:srgbClr val="FF0000"/>
                </a:solidFill>
              </a:rPr>
              <a:t>+b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dirty="0" smtClean="0"/>
              <a:t>Choose for </a:t>
            </a:r>
            <a:r>
              <a:rPr lang="en-US" b="1" dirty="0" smtClean="0">
                <a:solidFill>
                  <a:srgbClr val="FF0000"/>
                </a:solidFill>
              </a:rPr>
              <a:t>any</a:t>
            </a:r>
            <a:r>
              <a:rPr lang="en-US" dirty="0" smtClean="0"/>
              <a:t>  </a:t>
            </a:r>
            <a:r>
              <a:rPr lang="el-GR" dirty="0" smtClean="0"/>
              <a:t>ω</a:t>
            </a:r>
            <a:r>
              <a:rPr lang="en-US" dirty="0" smtClean="0"/>
              <a:t> in the support  of the exponential family the Bregman generator: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We get:</a:t>
            </a:r>
          </a:p>
          <a:p>
            <a:endParaRPr lang="en-US" dirty="0"/>
          </a:p>
          <a:p>
            <a:r>
              <a:rPr lang="en-US" dirty="0" smtClean="0"/>
              <a:t>By choosing s points: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4736" y="5934670"/>
            <a:ext cx="120972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Computing Statistical Divergences with Sigma Points. GSI 2021</a:t>
            </a:r>
          </a:p>
          <a:p>
            <a:r>
              <a:rPr lang="en-US" b="1" dirty="0">
                <a:solidFill>
                  <a:schemeClr val="accent6"/>
                </a:solidFill>
              </a:rPr>
              <a:t>Cumulant-free closed-form formulas for some common (dis)similarities between densities of an exponential family, arXiv:2003.02469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2851641"/>
            <a:ext cx="6414152" cy="1189018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4572000" y="3447535"/>
            <a:ext cx="1631092" cy="1235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980" y="4169543"/>
            <a:ext cx="10207453" cy="6996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5882" y="5065125"/>
            <a:ext cx="8262552" cy="87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5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814" y="0"/>
            <a:ext cx="11088329" cy="270974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Part II. 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Information geometry &amp; Bregman manifolds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9070" y="5103341"/>
            <a:ext cx="1104520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The </a:t>
            </a:r>
            <a:r>
              <a:rPr lang="en-US" sz="3200" b="1" dirty="0" smtClean="0"/>
              <a:t>fabric</a:t>
            </a:r>
            <a:r>
              <a:rPr lang="en-US" sz="3200" dirty="0" smtClean="0"/>
              <a:t> of information geometry</a:t>
            </a:r>
          </a:p>
          <a:p>
            <a:pPr algn="ctr"/>
            <a:r>
              <a:rPr lang="en-US" sz="3200" dirty="0"/>
              <a:t>a</a:t>
            </a:r>
            <a:r>
              <a:rPr lang="en-US" sz="3200" dirty="0" smtClean="0"/>
              <a:t>nd the </a:t>
            </a:r>
            <a:r>
              <a:rPr lang="en-US" sz="3200" b="1" dirty="0" smtClean="0"/>
              <a:t>untangling</a:t>
            </a:r>
            <a:r>
              <a:rPr lang="en-US" sz="3200" dirty="0" smtClean="0"/>
              <a:t> of its </a:t>
            </a:r>
            <a:r>
              <a:rPr lang="en-US" sz="3200" dirty="0" smtClean="0">
                <a:solidFill>
                  <a:srgbClr val="FF0000"/>
                </a:solidFill>
              </a:rPr>
              <a:t>geometry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chemeClr val="accent5"/>
                </a:solidFill>
              </a:rPr>
              <a:t>divergence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chemeClr val="accent6"/>
                </a:solidFill>
              </a:rPr>
              <a:t>statistical </a:t>
            </a:r>
            <a:r>
              <a:rPr lang="en-US" sz="3200" dirty="0" smtClean="0">
                <a:solidFill>
                  <a:schemeClr val="accent4"/>
                </a:solidFill>
              </a:rPr>
              <a:t>models</a:t>
            </a:r>
            <a:endParaRPr lang="en-US" sz="3200" dirty="0">
              <a:solidFill>
                <a:schemeClr val="accent4"/>
              </a:solidFill>
            </a:endParaRPr>
          </a:p>
        </p:txBody>
      </p:sp>
      <p:sp>
        <p:nvSpPr>
          <p:cNvPr id="4" name="AutoShape 2" descr="3 Fils Torsades H07 Vu 1. - CABLES DOMESTIQUES 0020BRVJ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18" y="3209152"/>
            <a:ext cx="5048250" cy="15049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616968" y="3776961"/>
            <a:ext cx="10899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geometry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00744" y="3537211"/>
            <a:ext cx="12112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divergence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424274" y="3371776"/>
            <a:ext cx="9889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statistics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87942" y="4070819"/>
            <a:ext cx="870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203988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17" y="-214979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Motivation &amp; history of information geometry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992" y="911224"/>
            <a:ext cx="12083845" cy="206795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 fontScale="925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Information geometry </a:t>
            </a:r>
            <a:r>
              <a:rPr lang="en-US" dirty="0" smtClean="0"/>
              <a:t>studies the </a:t>
            </a:r>
            <a:r>
              <a:rPr lang="en-US" i="1" u="sng" dirty="0" smtClean="0"/>
              <a:t>geometric structures </a:t>
            </a:r>
            <a:r>
              <a:rPr lang="en-US" dirty="0" smtClean="0"/>
              <a:t>and </a:t>
            </a:r>
            <a:r>
              <a:rPr lang="en-US" u="sng" dirty="0" smtClean="0"/>
              <a:t>statistical </a:t>
            </a:r>
            <a:r>
              <a:rPr lang="en-US" i="1" u="sng" dirty="0" smtClean="0"/>
              <a:t>invariance </a:t>
            </a:r>
            <a:r>
              <a:rPr lang="en-US" i="1" dirty="0" smtClean="0"/>
              <a:t>principles (sufficient statistics, Markov kernels)</a:t>
            </a:r>
            <a:r>
              <a:rPr lang="en-US" dirty="0" smtClean="0"/>
              <a:t> of a family of probability distributions (=statistical model) and demonstrate their use in information sciences (statistics, ML).</a:t>
            </a:r>
          </a:p>
          <a:p>
            <a:r>
              <a:rPr lang="en-US" dirty="0" smtClean="0"/>
              <a:t>The newly revealed geometric structures (e.g., dually flat space) can </a:t>
            </a:r>
            <a:r>
              <a:rPr lang="en-US" i="1" dirty="0" smtClean="0"/>
              <a:t>also </a:t>
            </a:r>
            <a:r>
              <a:rPr lang="en-US" dirty="0" smtClean="0"/>
              <a:t>be used in </a:t>
            </a:r>
            <a:r>
              <a:rPr lang="en-US" b="1" dirty="0" smtClean="0">
                <a:solidFill>
                  <a:srgbClr val="FF0000"/>
                </a:solidFill>
              </a:rPr>
              <a:t>non-statistical contexts </a:t>
            </a:r>
            <a:r>
              <a:rPr lang="en-US" dirty="0" smtClean="0"/>
              <a:t>(e.g., mathematical programming)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676400" y="314806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Born as a mathematical curiosity! Use </a:t>
            </a:r>
            <a:r>
              <a:rPr lang="en-US" sz="2400" b="1" dirty="0" smtClean="0">
                <a:solidFill>
                  <a:srgbClr val="FF0000"/>
                </a:solidFill>
              </a:rPr>
              <a:t>Fisher information matrix </a:t>
            </a:r>
            <a:r>
              <a:rPr lang="en-US" sz="2400" dirty="0" smtClean="0"/>
              <a:t>as a Riemannian metric = Fisher metric </a:t>
            </a:r>
            <a:r>
              <a:rPr lang="en-US" sz="2400" b="1" dirty="0" smtClean="0">
                <a:solidFill>
                  <a:schemeClr val="accent6"/>
                </a:solidFill>
              </a:rPr>
              <a:t>[</a:t>
            </a:r>
            <a:r>
              <a:rPr lang="en-US" sz="2400" b="1" dirty="0" err="1" smtClean="0">
                <a:solidFill>
                  <a:schemeClr val="accent6"/>
                </a:solidFill>
              </a:rPr>
              <a:t>Hotelling</a:t>
            </a:r>
            <a:r>
              <a:rPr lang="en-US" sz="2400" b="1" dirty="0" smtClean="0">
                <a:solidFill>
                  <a:schemeClr val="accent6"/>
                </a:solidFill>
              </a:rPr>
              <a:t> 1930]</a:t>
            </a:r>
            <a:r>
              <a:rPr lang="en-US" sz="2400" dirty="0" smtClean="0"/>
              <a:t> </a:t>
            </a:r>
            <a:r>
              <a:rPr lang="en-US" sz="2400" b="1" dirty="0" smtClean="0">
                <a:solidFill>
                  <a:schemeClr val="accent6"/>
                </a:solidFill>
              </a:rPr>
              <a:t>[Rao 1945]</a:t>
            </a:r>
          </a:p>
          <a:p>
            <a:r>
              <a:rPr lang="en-US" sz="2400" dirty="0" smtClean="0"/>
              <a:t>Decouple metric tensor with Levi-</a:t>
            </a:r>
            <a:r>
              <a:rPr lang="en-US" sz="2400" dirty="0" err="1" smtClean="0"/>
              <a:t>Civita</a:t>
            </a:r>
            <a:r>
              <a:rPr lang="en-US" sz="2400" dirty="0" smtClean="0"/>
              <a:t> connection, consider a family of affine connections </a:t>
            </a:r>
            <a:r>
              <a:rPr lang="en-US" sz="2400" b="1" dirty="0" smtClean="0">
                <a:solidFill>
                  <a:schemeClr val="accent6"/>
                </a:solidFill>
              </a:rPr>
              <a:t>[</a:t>
            </a:r>
            <a:r>
              <a:rPr lang="en-US" sz="2400" b="1" dirty="0" err="1" smtClean="0">
                <a:solidFill>
                  <a:schemeClr val="accent6"/>
                </a:solidFill>
              </a:rPr>
              <a:t>Chenstov</a:t>
            </a:r>
            <a:r>
              <a:rPr lang="en-US" sz="2400" b="1" dirty="0" smtClean="0">
                <a:solidFill>
                  <a:schemeClr val="accent6"/>
                </a:solidFill>
              </a:rPr>
              <a:t> 1960-1970’s] </a:t>
            </a:r>
            <a:r>
              <a:rPr lang="en-US" sz="2400" dirty="0" smtClean="0"/>
              <a:t>: </a:t>
            </a:r>
            <a:r>
              <a:rPr lang="en-US" sz="2400" b="1" dirty="0" err="1" smtClean="0">
                <a:solidFill>
                  <a:srgbClr val="FF0000"/>
                </a:solidFill>
              </a:rPr>
              <a:t>Geometrostatistics</a:t>
            </a:r>
            <a:endParaRPr lang="en-US" sz="2400" b="1" dirty="0" smtClean="0">
              <a:solidFill>
                <a:srgbClr val="FF0000"/>
              </a:solidFill>
            </a:endParaRPr>
          </a:p>
          <a:p>
            <a:r>
              <a:rPr lang="en-US" sz="2400" b="1" dirty="0" smtClean="0">
                <a:solidFill>
                  <a:srgbClr val="FF0000"/>
                </a:solidFill>
              </a:rPr>
              <a:t>Statistical curvature</a:t>
            </a:r>
            <a:r>
              <a:rPr lang="en-US" sz="2400" dirty="0" smtClean="0"/>
              <a:t>, </a:t>
            </a:r>
            <a:r>
              <a:rPr lang="en-US" sz="2400" dirty="0" err="1" smtClean="0"/>
              <a:t>Efron’s</a:t>
            </a:r>
            <a:r>
              <a:rPr lang="en-US" sz="2400" dirty="0" smtClean="0"/>
              <a:t> </a:t>
            </a:r>
            <a:r>
              <a:rPr lang="en-US" sz="2400" b="1" dirty="0" smtClean="0">
                <a:solidFill>
                  <a:srgbClr val="FF0000"/>
                </a:solidFill>
              </a:rPr>
              <a:t>e-connection</a:t>
            </a:r>
            <a:r>
              <a:rPr lang="en-US" sz="2400" dirty="0" smtClean="0"/>
              <a:t>,</a:t>
            </a:r>
            <a:r>
              <a:rPr lang="en-US" sz="2400" b="1" dirty="0" smtClean="0">
                <a:solidFill>
                  <a:srgbClr val="FF0000"/>
                </a:solidFill>
              </a:rPr>
              <a:t> </a:t>
            </a:r>
            <a:r>
              <a:rPr lang="en-US" sz="2400" dirty="0" err="1" smtClean="0"/>
              <a:t>Dawid’s</a:t>
            </a:r>
            <a:r>
              <a:rPr lang="en-US" sz="2400" b="1" dirty="0" smtClean="0">
                <a:solidFill>
                  <a:srgbClr val="FF0000"/>
                </a:solidFill>
              </a:rPr>
              <a:t> m-connection  </a:t>
            </a:r>
            <a:r>
              <a:rPr lang="en-US" sz="2400" b="1" dirty="0" smtClean="0">
                <a:solidFill>
                  <a:schemeClr val="accent6"/>
                </a:solidFill>
              </a:rPr>
              <a:t>[</a:t>
            </a:r>
            <a:r>
              <a:rPr lang="en-US" sz="2400" b="1" dirty="0" err="1" smtClean="0">
                <a:solidFill>
                  <a:schemeClr val="accent6"/>
                </a:solidFill>
              </a:rPr>
              <a:t>Efron</a:t>
            </a:r>
            <a:r>
              <a:rPr lang="en-US" sz="2400" b="1" dirty="0" smtClean="0">
                <a:solidFill>
                  <a:schemeClr val="accent6"/>
                </a:solidFill>
              </a:rPr>
              <a:t> 1975]</a:t>
            </a:r>
          </a:p>
          <a:p>
            <a:r>
              <a:rPr lang="en-US" sz="2400" dirty="0" smtClean="0"/>
              <a:t>Consider </a:t>
            </a:r>
            <a:r>
              <a:rPr lang="en-US" sz="2400" b="1" dirty="0" smtClean="0">
                <a:solidFill>
                  <a:srgbClr val="FF0000"/>
                </a:solidFill>
              </a:rPr>
              <a:t>dual torsion-free affine connections coupled to the metric</a:t>
            </a:r>
            <a:r>
              <a:rPr lang="en-US" sz="2400" dirty="0" smtClean="0"/>
              <a:t>, explicit 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</a:t>
            </a:r>
            <a:r>
              <a:rPr lang="el-GR" sz="2400" b="1" dirty="0" smtClean="0">
                <a:solidFill>
                  <a:srgbClr val="FF0000"/>
                </a:solidFill>
              </a:rPr>
              <a:t>α</a:t>
            </a:r>
            <a:r>
              <a:rPr lang="en-US" sz="2400" b="1" dirty="0" smtClean="0">
                <a:solidFill>
                  <a:srgbClr val="FF0000"/>
                </a:solidFill>
              </a:rPr>
              <a:t>-structures </a:t>
            </a:r>
            <a:r>
              <a:rPr lang="en-US" sz="2400" b="1" dirty="0" smtClean="0">
                <a:solidFill>
                  <a:schemeClr val="accent6"/>
                </a:solidFill>
              </a:rPr>
              <a:t>[Amari 1980’s] </a:t>
            </a:r>
            <a:r>
              <a:rPr lang="en-US" sz="2400" dirty="0" smtClean="0"/>
              <a:t>(Amari-</a:t>
            </a:r>
            <a:r>
              <a:rPr lang="en-US" sz="2400" dirty="0" err="1" smtClean="0"/>
              <a:t>Chentsov</a:t>
            </a:r>
            <a:r>
              <a:rPr lang="en-US" sz="2400" dirty="0" smtClean="0"/>
              <a:t> totally symmetric cubic tensor)</a:t>
            </a:r>
          </a:p>
          <a:p>
            <a:r>
              <a:rPr lang="en-US" sz="2400" dirty="0" smtClean="0"/>
              <a:t>Non-parametric information geometry </a:t>
            </a:r>
            <a:r>
              <a:rPr lang="en-US" sz="2400" b="1" dirty="0">
                <a:solidFill>
                  <a:schemeClr val="accent6"/>
                </a:solidFill>
              </a:rPr>
              <a:t>[</a:t>
            </a:r>
            <a:r>
              <a:rPr lang="en-US" sz="2400" b="1" dirty="0" err="1">
                <a:solidFill>
                  <a:schemeClr val="accent6"/>
                </a:solidFill>
              </a:rPr>
              <a:t>Pistone</a:t>
            </a:r>
            <a:r>
              <a:rPr lang="en-US" sz="2400" b="1" dirty="0">
                <a:solidFill>
                  <a:schemeClr val="accent6"/>
                </a:solidFill>
              </a:rPr>
              <a:t> 1990’s</a:t>
            </a:r>
            <a:r>
              <a:rPr lang="en-US" sz="2400" b="1" dirty="0" smtClean="0">
                <a:solidFill>
                  <a:schemeClr val="accent6"/>
                </a:solidFill>
              </a:rPr>
              <a:t>]</a:t>
            </a:r>
            <a:r>
              <a:rPr lang="en-US" sz="2400" dirty="0" smtClean="0"/>
              <a:t>, quantum information geometry, algebraic statistics, geometric science of information, etc. </a:t>
            </a:r>
            <a:endParaRPr lang="en-US" sz="2400" b="1" dirty="0">
              <a:solidFill>
                <a:schemeClr val="accent6"/>
              </a:solidFill>
            </a:endParaRPr>
          </a:p>
        </p:txBody>
      </p:sp>
      <p:pic>
        <p:nvPicPr>
          <p:cNvPr id="1026" name="Picture 2" descr="Vertical Timeline Icons - Download Free Vector Icons | Noun Projec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7273" y="3148064"/>
            <a:ext cx="3282553" cy="3282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201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Amazon | Geometrical Foundations of Asymptotic Inference (Wiley Series in  Probability and Statistics) | Kass, Robert E., Vos, Paul W. | Applie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79" y="4677284"/>
            <a:ext cx="1310192" cy="2084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6" descr="A New Mathematical Framework for the Study of Linkage and Selec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8" descr="A New Mathematical Framework for the Study of Linkage and Selecti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9122" y="4775114"/>
            <a:ext cx="1405633" cy="1986220"/>
          </a:xfrm>
          <a:prstGeom prst="rect">
            <a:avLst/>
          </a:prstGeom>
        </p:spPr>
      </p:pic>
      <p:pic>
        <p:nvPicPr>
          <p:cNvPr id="8202" name="Picture 10" descr="Amazon | Progress in Information Geometry: Theory and Applications (Signals  and Communication Technology) | Nielsen, Frank | Electronic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8421" y="2357991"/>
            <a:ext cx="1341028" cy="2019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8" name="Picture 16" descr="Ole Barndorff-Nielsen (born March 18, 1935), Danish professor of  mathematical statistics | World Biographical Encyclopedi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2435" y="4647438"/>
            <a:ext cx="1414534" cy="2130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18" descr="Quantum Information Theory | SpringerLink"/>
          <p:cNvSpPr>
            <a:spLocks noChangeAspect="1" noChangeArrowheads="1"/>
          </p:cNvSpPr>
          <p:nvPr/>
        </p:nvSpPr>
        <p:spPr bwMode="auto">
          <a:xfrm>
            <a:off x="2562973" y="269836"/>
            <a:ext cx="176417" cy="17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212" name="Picture 20" descr="Quantum Information Theory | SpringerLink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2" y="2383994"/>
            <a:ext cx="1373813" cy="2065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20" name="Picture 28" descr="Amazon | Geometry Of Hessian Structures, The | Shima, Hirohiko |  Differential Geometry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635" y="2410586"/>
            <a:ext cx="1393446" cy="208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22" name="Picture 30" descr="Amazon | Mathematical Foundations of Infinite-Dimensional Statistical Models  (Cambridge Series in Statistical and Probabilistic Mathematics, Series  Number 40) | Giné, Evarist, Nickl, Richard | Applied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3536" y="2383994"/>
            <a:ext cx="1415747" cy="2018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utoShape 32" descr="Statistical Estimation for Truncated Exponential Families | Masafumi  Akahira | Springer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228" name="Picture 36" descr="Amazon | Methods of Information Geometry (Tanslations of Mathematical  Monographs) | Amari, Shun-Ichi, Nagaoka, Hiroshi, Harada, Daishi | Geometry  &amp; Topology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0638" y="60350"/>
            <a:ext cx="1396773" cy="1995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30" name="Picture 38" descr="Information Geometry and Its Applications (Applied Mathematical Sciences,  194): Amari, Shun-ichi: 0004431559779: Amazon.com: Books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76" y="60350"/>
            <a:ext cx="1396729" cy="221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32" name="Picture 40" descr="https://images-na.ssl-images-amazon.com/images/I/418CS4Pe3GL._SX331_BO1,204,203,200_.jp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600" y="4666614"/>
            <a:ext cx="1421638" cy="2130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34" name="Picture 42" descr="Amazon.com: Algebraic and Geometric Methods in Statistics (9780521896191):  Gibilisco, Paolo: Books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3532" y="2329794"/>
            <a:ext cx="1397916" cy="199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36" name="Picture 44" descr="Amazon.com: Statistical Decision Rules and Optimal Inference (Translations  of Mathematical Monographs) (9780821813478): N. N. Cencov: Books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9483" y="60350"/>
            <a:ext cx="1479735" cy="2068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38" name="Picture 46" descr="Affine differential geometry geometry affine immersions | Geometry and  topology | Cambridge University Press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3149" y="103987"/>
            <a:ext cx="1285751" cy="192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42" name="Picture 50" descr="https://images-na.ssl-images-amazon.com/images/I/41PaW7THhsL._SX313_BO1,204,203,200_.jpg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753" y="4600904"/>
            <a:ext cx="1374215" cy="2176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46" name="Picture 54" descr="An introduction to differential geometry in econometrics (Chapter 1) -  Applications of Differential Geometry to Econometrics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0516" y="4723690"/>
            <a:ext cx="1279815" cy="2037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48" name="Picture 56" descr="Amazon | Information Geometry and Population Genetics: The Mathematical  Structure of the Wright-Fisher Model (Understanding Complex Systems) |  Hofrichter, Julian, Jost, Juergen, Tran, Tat Dat | Calculus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4785" y="73032"/>
            <a:ext cx="1323130" cy="1982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50" name="Picture 58" descr="Information Geometry and Population Genetics - The Mathematical Structure  of the Wright-Fisher Model | Julian Hofrichter | Springer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455" y="66345"/>
            <a:ext cx="1442231" cy="217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52" name="Picture 60" descr="Amazon | Geometric Modeling in Probability and Statistics (English Edition)  [Kindle edition] by Calin, Ovidiu, Udrişte, Constantin | Applied | Kindleストア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729" y="60350"/>
            <a:ext cx="1280608" cy="192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54" name="Picture 62" descr="https://encrypted-tbn0.gstatic.com/images?q=tbn:ANd9GcTrGJP-i5fWxjflguXmxqkLjXZXH1a5mdMF4By-JCVpe71ngcqpxWFzG1GdI4zL0wGdrPvJ4bM&amp;usqp=CAc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251" y="2447294"/>
            <a:ext cx="1586312" cy="204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utoShape 64" descr="Amazon | Matrix Information Geometry | Nielsen, Frank, Bhatia, Rajendra |  Electronics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66" descr="Amazon | Matrix Information Geometry | Nielsen, Frank, Bhatia, Rajendra |  Electronics"/>
          <p:cNvSpPr>
            <a:spLocks noChangeAspect="1" noChangeArrowheads="1"/>
          </p:cNvSpPr>
          <p:nvPr/>
        </p:nvSpPr>
        <p:spPr bwMode="auto">
          <a:xfrm>
            <a:off x="1350319" y="851638"/>
            <a:ext cx="52594" cy="52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260" name="Picture 68" descr="Amazon | Matrix Information Geometry | Nielsen, Frank, Bhatia, Rajendra |  Electronics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309" y="2410585"/>
            <a:ext cx="1485612" cy="2227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62" name="Picture 70" descr="Amazon | Geometric Theory of Information (Signals and Communication  Technology) | Nielsen, Frank | Electronics"/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228" y="4677284"/>
            <a:ext cx="1345223" cy="213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64" name="Picture 72" descr="Computational Information Geometry | SpringerLink"/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2920" y="73032"/>
            <a:ext cx="1335209" cy="2007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66" name="Picture 74" descr="Amazon | Geometric Structures of Information (Signals and Communication  Technology) (English Edition) [Kindle edition] by Nielsen, Frank |  Mathematical Analysis | Kindleストア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038" y="4548739"/>
            <a:ext cx="1482794" cy="2233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804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907025" y="1122208"/>
            <a:ext cx="11088329" cy="4324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accent1"/>
                </a:solidFill>
              </a:rPr>
              <a:t>Part II.A 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- Fisher-Riemannian geometry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569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89083" y="855169"/>
            <a:ext cx="1174277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A parametric family of distributions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 smtClean="0">
                <a:solidFill>
                  <a:srgbClr val="FF0000"/>
                </a:solidFill>
              </a:rPr>
              <a:t>Fisher information matrix </a:t>
            </a:r>
            <a:r>
              <a:rPr lang="en-US" sz="2800" dirty="0" smtClean="0"/>
              <a:t>is positive-semidefinite matrix: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Under </a:t>
            </a:r>
            <a:r>
              <a:rPr lang="en-US" sz="2800" b="1" dirty="0" smtClean="0">
                <a:solidFill>
                  <a:srgbClr val="FF0000"/>
                </a:solidFill>
              </a:rPr>
              <a:t>independence</a:t>
            </a:r>
            <a:r>
              <a:rPr lang="en-US" sz="2800" dirty="0" smtClean="0"/>
              <a:t>, Fisher information is </a:t>
            </a:r>
            <a:r>
              <a:rPr lang="en-US" sz="2800" b="1" dirty="0" smtClean="0">
                <a:solidFill>
                  <a:srgbClr val="FF0000"/>
                </a:solidFill>
              </a:rPr>
              <a:t>additive</a:t>
            </a:r>
            <a:r>
              <a:rPr lang="en-US" sz="2800" dirty="0" smtClean="0"/>
              <a:t>: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Under </a:t>
            </a:r>
            <a:r>
              <a:rPr lang="en-US" sz="2800" i="1" dirty="0"/>
              <a:t>r</a:t>
            </a:r>
            <a:r>
              <a:rPr lang="en-US" sz="2800" i="1" dirty="0" smtClean="0"/>
              <a:t>egularity conditions I (FIM type 1) </a:t>
            </a:r>
            <a:r>
              <a:rPr lang="en-US" sz="2800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Under </a:t>
            </a:r>
            <a:r>
              <a:rPr lang="en-US" sz="2800" i="1" dirty="0" smtClean="0"/>
              <a:t>regularity conditions II (FIM type 2)</a:t>
            </a:r>
            <a:r>
              <a:rPr lang="en-US" sz="2800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FIM can be </a:t>
            </a:r>
            <a:r>
              <a:rPr lang="en-US" sz="2800" b="1" dirty="0" smtClean="0">
                <a:solidFill>
                  <a:srgbClr val="FF0000"/>
                </a:solidFill>
              </a:rPr>
              <a:t>singular </a:t>
            </a:r>
            <a:r>
              <a:rPr lang="en-US" sz="2800" dirty="0" smtClean="0"/>
              <a:t>(hierarchical models like mixtures, neural networks in ML)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FIM can be </a:t>
            </a:r>
            <a:r>
              <a:rPr lang="en-US" sz="2800" b="1" dirty="0" smtClean="0">
                <a:solidFill>
                  <a:srgbClr val="FF0000"/>
                </a:solidFill>
              </a:rPr>
              <a:t>infinite</a:t>
            </a:r>
            <a:r>
              <a:rPr lang="en-US" sz="2800" dirty="0" smtClean="0"/>
              <a:t> (irregular models, e.g., support depend on parameters )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244" y="908443"/>
            <a:ext cx="1647058" cy="551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091" y="-219451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Fisher information matrix (FIM)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3840" y="1954358"/>
            <a:ext cx="3186381" cy="66009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8616" y="4142476"/>
            <a:ext cx="4542933" cy="60161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520615" y="6107097"/>
            <a:ext cx="96160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N., </a:t>
            </a:r>
            <a:r>
              <a:rPr lang="en-US" sz="2000" b="1" dirty="0" err="1">
                <a:solidFill>
                  <a:schemeClr val="accent6"/>
                </a:solidFill>
              </a:rPr>
              <a:t>Cramér</a:t>
            </a:r>
            <a:r>
              <a:rPr lang="en-US" sz="2000" b="1" dirty="0">
                <a:solidFill>
                  <a:schemeClr val="accent6"/>
                </a:solidFill>
              </a:rPr>
              <a:t>-Rao lower bound and information geometry, Connected at Infinity II, 2013</a:t>
            </a:r>
          </a:p>
          <a:p>
            <a:r>
              <a:rPr lang="en-US" sz="2000" b="1" dirty="0" err="1">
                <a:solidFill>
                  <a:schemeClr val="accent6"/>
                </a:solidFill>
              </a:rPr>
              <a:t>Soen</a:t>
            </a:r>
            <a:r>
              <a:rPr lang="en-US" sz="2000" b="1" dirty="0">
                <a:solidFill>
                  <a:schemeClr val="accent6"/>
                </a:solidFill>
              </a:rPr>
              <a:t> and Sun, On the Variance of the Fisher Information for Deep Learning, </a:t>
            </a:r>
            <a:r>
              <a:rPr lang="en-US" sz="2000" b="1" dirty="0" err="1">
                <a:solidFill>
                  <a:schemeClr val="accent6"/>
                </a:solidFill>
              </a:rPr>
              <a:t>NeurIPS</a:t>
            </a:r>
            <a:r>
              <a:rPr lang="en-US" sz="2000" b="1" dirty="0">
                <a:solidFill>
                  <a:schemeClr val="accent6"/>
                </a:solidFill>
              </a:rPr>
              <a:t> 2021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6660" y="3605149"/>
            <a:ext cx="7096125" cy="6096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5791" y="4706571"/>
            <a:ext cx="3112195" cy="59602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31128" y="1943665"/>
            <a:ext cx="3095625" cy="52387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83954" y="1955817"/>
            <a:ext cx="2695575" cy="6096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44198" y="1954358"/>
            <a:ext cx="1082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Score:</a:t>
            </a:r>
            <a:endParaRPr lang="en-US" sz="2800" dirty="0"/>
          </a:p>
        </p:txBody>
      </p:sp>
      <p:pic>
        <p:nvPicPr>
          <p:cNvPr id="19" name="Picture 8" descr="Image result for ronald fisher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8911" y="71673"/>
            <a:ext cx="1522638" cy="1522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61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01" y="-142613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 Key concept: Sufficient statistics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6503" y="897622"/>
            <a:ext cx="11677475" cy="5111561"/>
          </a:xfrm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b="1" dirty="0" smtClean="0">
                <a:solidFill>
                  <a:srgbClr val="FF0000"/>
                </a:solidFill>
              </a:rPr>
              <a:t>statistic</a:t>
            </a:r>
            <a:r>
              <a:rPr lang="en-US" dirty="0" smtClean="0"/>
              <a:t> is a function of a random vector  (e.g., mean, variance)</a:t>
            </a:r>
          </a:p>
          <a:p>
            <a:endParaRPr lang="en-US" dirty="0"/>
          </a:p>
          <a:p>
            <a:r>
              <a:rPr lang="en-US" dirty="0" smtClean="0"/>
              <a:t>A </a:t>
            </a:r>
            <a:r>
              <a:rPr lang="en-US" b="1" u="sng" dirty="0" smtClean="0">
                <a:solidFill>
                  <a:srgbClr val="FF0000"/>
                </a:solidFill>
              </a:rPr>
              <a:t>sufficient statistic </a:t>
            </a:r>
            <a:r>
              <a:rPr lang="en-US" dirty="0" smtClean="0"/>
              <a:t>collect </a:t>
            </a:r>
            <a:r>
              <a:rPr lang="en-US" dirty="0"/>
              <a:t>and concentrate from a random sample all necessary information for </a:t>
            </a:r>
            <a:r>
              <a:rPr lang="en-US" dirty="0" smtClean="0"/>
              <a:t>estimating </a:t>
            </a:r>
            <a:r>
              <a:rPr lang="en-US" dirty="0"/>
              <a:t>the parameters</a:t>
            </a:r>
            <a:r>
              <a:rPr lang="en-US" dirty="0" smtClean="0"/>
              <a:t>. </a:t>
            </a:r>
          </a:p>
          <a:p>
            <a:pPr marL="0" indent="0">
              <a:buNone/>
            </a:pPr>
            <a:r>
              <a:rPr lang="en-US" dirty="0" smtClean="0"/>
              <a:t>	Informally, a statistical lossless compression scheme…</a:t>
            </a:r>
            <a:endParaRPr lang="en-US" dirty="0"/>
          </a:p>
          <a:p>
            <a:r>
              <a:rPr lang="en-US" b="1" u="sng" dirty="0" smtClean="0"/>
              <a:t>Definition: </a:t>
            </a:r>
            <a:r>
              <a:rPr lang="en-US" dirty="0"/>
              <a:t>conditional distribution of X given  t   </a:t>
            </a:r>
            <a:r>
              <a:rPr lang="en-US" i="1" dirty="0">
                <a:solidFill>
                  <a:schemeClr val="accent5"/>
                </a:solidFill>
              </a:rPr>
              <a:t>does not depend </a:t>
            </a:r>
            <a:r>
              <a:rPr lang="en-US" dirty="0"/>
              <a:t>on θ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>
                <a:solidFill>
                  <a:srgbClr val="FF0000"/>
                </a:solidFill>
              </a:rPr>
              <a:t>Fisher-</a:t>
            </a:r>
            <a:r>
              <a:rPr lang="en-US" b="1" dirty="0" err="1">
                <a:solidFill>
                  <a:srgbClr val="FF0000"/>
                </a:solidFill>
              </a:rPr>
              <a:t>Neyman</a:t>
            </a:r>
            <a:r>
              <a:rPr lang="en-US" b="1" dirty="0">
                <a:solidFill>
                  <a:srgbClr val="FF0000"/>
                </a:solidFill>
              </a:rPr>
              <a:t> factorization </a:t>
            </a:r>
            <a:r>
              <a:rPr lang="en-US" b="1" dirty="0" smtClean="0">
                <a:solidFill>
                  <a:srgbClr val="FF0000"/>
                </a:solidFill>
              </a:rPr>
              <a:t>theorem</a:t>
            </a:r>
            <a:r>
              <a:rPr lang="en-US" b="1" dirty="0" smtClean="0"/>
              <a:t>: </a:t>
            </a:r>
            <a:r>
              <a:rPr lang="en-US" dirty="0" smtClean="0"/>
              <a:t>Statistic t(x) sufficient </a:t>
            </a:r>
            <a:r>
              <a:rPr lang="en-US" dirty="0" err="1" smtClean="0"/>
              <a:t>iff</a:t>
            </a:r>
            <a:r>
              <a:rPr lang="en-US" dirty="0" smtClean="0"/>
              <a:t>. the density can be decomposed as: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789670" y="6364889"/>
            <a:ext cx="108190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Statistical exponential families: A digest with flash cards, arXiv:0911.4863 (2009)</a:t>
            </a:r>
          </a:p>
        </p:txBody>
      </p:sp>
      <p:pic>
        <p:nvPicPr>
          <p:cNvPr id="14338" name="Picture 2" descr="p(x ; \lambda)=a(x) b_{\lambda}(t(x)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2302" y="5421895"/>
            <a:ext cx="5695106" cy="719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\mathrm{Pr}(x|\theta)=\mathrm{Pr}(x|t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2302" y="3902696"/>
            <a:ext cx="4386422" cy="701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261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804" y="-78261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Natural exponential families (NEF)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622" y="1109414"/>
            <a:ext cx="11610364" cy="5455502"/>
          </a:xfrm>
        </p:spPr>
        <p:txBody>
          <a:bodyPr>
            <a:normAutofit/>
          </a:bodyPr>
          <a:lstStyle/>
          <a:p>
            <a:r>
              <a:rPr lang="en-US" dirty="0" smtClean="0"/>
              <a:t>Consider a positive measure        (usually counting or Lebesgue)</a:t>
            </a:r>
            <a:endParaRPr lang="en-US" dirty="0"/>
          </a:p>
          <a:p>
            <a:r>
              <a:rPr lang="en-US" dirty="0" smtClean="0"/>
              <a:t>A </a:t>
            </a:r>
            <a:r>
              <a:rPr lang="en-US" b="1" dirty="0" smtClean="0">
                <a:solidFill>
                  <a:srgbClr val="FF0000"/>
                </a:solidFill>
              </a:rPr>
              <a:t>natural exponential family </a:t>
            </a:r>
            <a:r>
              <a:rPr lang="en-US" dirty="0" smtClean="0"/>
              <a:t>is a parametric family of densities that write as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</a:t>
            </a:r>
            <a:r>
              <a:rPr lang="en-US" dirty="0" smtClean="0"/>
              <a:t>here F is </a:t>
            </a:r>
            <a:r>
              <a:rPr lang="en-US" b="1" u="sng" dirty="0" smtClean="0"/>
              <a:t>real-analytic, strictly convex and differentiable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F: </a:t>
            </a:r>
            <a:r>
              <a:rPr lang="en-US" b="1" dirty="0" smtClean="0">
                <a:solidFill>
                  <a:srgbClr val="FF0000"/>
                </a:solidFill>
              </a:rPr>
              <a:t>Log-normalizer</a:t>
            </a:r>
            <a:r>
              <a:rPr lang="en-US" dirty="0" smtClean="0"/>
              <a:t> (also known as partition function, </a:t>
            </a:r>
            <a:r>
              <a:rPr lang="en-US" dirty="0" err="1" smtClean="0"/>
              <a:t>cumulant</a:t>
            </a:r>
            <a:r>
              <a:rPr lang="en-US" dirty="0" smtClean="0"/>
              <a:t> function, etc.)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8450" y="975839"/>
            <a:ext cx="600075" cy="5429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309" y="2166064"/>
            <a:ext cx="5305425" cy="828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6795" y="3837165"/>
            <a:ext cx="4779351" cy="912490"/>
          </a:xfrm>
          <a:prstGeom prst="rect">
            <a:avLst/>
          </a:prstGeom>
        </p:spPr>
      </p:pic>
      <p:pic>
        <p:nvPicPr>
          <p:cNvPr id="17410" name="Picture 2" descr="\Theta = \left\{ \theta \ :\ \int \exp( \theta x)\mathrm{d}\mu(x)&lt;\infty\right\}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0467" y="4621620"/>
            <a:ext cx="6572333" cy="640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38739" y="4621620"/>
            <a:ext cx="3877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Natural parameter space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5804" y="5965974"/>
            <a:ext cx="1019431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chemeClr val="accent6"/>
                </a:solidFill>
              </a:rPr>
              <a:t>Barndorff</a:t>
            </a:r>
            <a:r>
              <a:rPr lang="en-US" b="1" dirty="0">
                <a:solidFill>
                  <a:schemeClr val="accent6"/>
                </a:solidFill>
              </a:rPr>
              <a:t>-Nielsen,  Information and exponential families: in statistical theory. John Wiley &amp; Sons, 2014</a:t>
            </a:r>
          </a:p>
          <a:p>
            <a:r>
              <a:rPr lang="en-US" b="1" dirty="0" err="1">
                <a:solidFill>
                  <a:schemeClr val="accent6"/>
                </a:solidFill>
              </a:rPr>
              <a:t>Sundberg</a:t>
            </a:r>
            <a:r>
              <a:rPr lang="en-US" b="1" dirty="0">
                <a:solidFill>
                  <a:schemeClr val="accent6"/>
                </a:solidFill>
              </a:rPr>
              <a:t>, Statistical modelling by exponential families. Vol. 12. Cambridge University Press, 2019</a:t>
            </a:r>
          </a:p>
          <a:p>
            <a:r>
              <a:rPr lang="en-US" b="1" dirty="0">
                <a:solidFill>
                  <a:schemeClr val="accent6"/>
                </a:solidFill>
              </a:rPr>
              <a:t>N., Garcia, Statistical exponential families: A digest with flash cards."   arXiv:0911.4863 </a:t>
            </a:r>
          </a:p>
        </p:txBody>
      </p:sp>
    </p:spTree>
    <p:extLst>
      <p:ext uri="{BB962C8B-B14F-4D97-AF65-F5344CB8AC3E}">
        <p14:creationId xmlns:p14="http://schemas.microsoft.com/office/powerpoint/2010/main" val="405445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025" y="1122208"/>
            <a:ext cx="11088329" cy="432486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Part I. 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/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Bregman divergences: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- </a:t>
            </a:r>
            <a:r>
              <a:rPr lang="en-US" sz="3600" b="1" dirty="0" smtClean="0">
                <a:solidFill>
                  <a:schemeClr val="accent1"/>
                </a:solidFill>
              </a:rPr>
              <a:t>Legendre-</a:t>
            </a:r>
            <a:r>
              <a:rPr lang="en-US" sz="3600" b="1" dirty="0" err="1" smtClean="0">
                <a:solidFill>
                  <a:schemeClr val="accent1"/>
                </a:solidFill>
              </a:rPr>
              <a:t>Fenchel</a:t>
            </a:r>
            <a:r>
              <a:rPr lang="en-US" sz="3600" b="1" dirty="0" smtClean="0">
                <a:solidFill>
                  <a:schemeClr val="accent1"/>
                </a:solidFill>
              </a:rPr>
              <a:t> transformation </a:t>
            </a:r>
            <a:r>
              <a:rPr lang="en-US" sz="3200" b="1" dirty="0" smtClean="0">
                <a:solidFill>
                  <a:schemeClr val="accent1"/>
                </a:solidFill>
              </a:rPr>
              <a:t>(dual parameterization)</a:t>
            </a:r>
            <a:br>
              <a:rPr lang="en-US" sz="3200" b="1" dirty="0" smtClean="0">
                <a:solidFill>
                  <a:schemeClr val="accent1"/>
                </a:solidFill>
              </a:rPr>
            </a:br>
            <a:r>
              <a:rPr lang="en-US" sz="3600" b="1" dirty="0" smtClean="0">
                <a:solidFill>
                  <a:schemeClr val="accent1"/>
                </a:solidFill>
              </a:rPr>
              <a:t>- </a:t>
            </a:r>
            <a:r>
              <a:rPr lang="en-US" sz="3600" b="1" dirty="0" err="1" smtClean="0">
                <a:solidFill>
                  <a:schemeClr val="accent1"/>
                </a:solidFill>
              </a:rPr>
              <a:t>Fenchel</a:t>
            </a:r>
            <a:r>
              <a:rPr lang="en-US" sz="3600" b="1" dirty="0" smtClean="0">
                <a:solidFill>
                  <a:schemeClr val="accent1"/>
                </a:solidFill>
              </a:rPr>
              <a:t>-Young divergences </a:t>
            </a:r>
            <a:r>
              <a:rPr lang="en-US" sz="3200" b="1" dirty="0" smtClean="0">
                <a:solidFill>
                  <a:schemeClr val="accent1"/>
                </a:solidFill>
              </a:rPr>
              <a:t>(mixed parameterization)</a:t>
            </a:r>
            <a:br>
              <a:rPr lang="en-US" sz="3200" b="1" dirty="0" smtClean="0">
                <a:solidFill>
                  <a:schemeClr val="accent1"/>
                </a:solidFill>
              </a:rPr>
            </a:br>
            <a:r>
              <a:rPr lang="en-US" sz="3600" b="1" dirty="0" smtClean="0">
                <a:solidFill>
                  <a:schemeClr val="accent1"/>
                </a:solidFill>
              </a:rPr>
              <a:t>- Statistical divergences, statistical models &amp; Bregman divergences</a:t>
            </a:r>
            <a:r>
              <a:rPr lang="en-US" sz="3600" dirty="0" smtClean="0"/>
              <a:t/>
            </a:r>
            <a:br>
              <a:rPr lang="en-US" sz="3600" dirty="0" smtClean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5321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12" y="0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Exponential families (from Natural EFs to EFs)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975" y="1347452"/>
            <a:ext cx="10515600" cy="5086904"/>
          </a:xfrm>
        </p:spPr>
        <p:txBody>
          <a:bodyPr>
            <a:normAutofit/>
          </a:bodyPr>
          <a:lstStyle/>
          <a:p>
            <a:r>
              <a:rPr lang="en-US" dirty="0" smtClean="0"/>
              <a:t>Consider a </a:t>
            </a:r>
            <a:r>
              <a:rPr lang="en-US" b="1" dirty="0" smtClean="0">
                <a:solidFill>
                  <a:schemeClr val="accent4"/>
                </a:solidFill>
              </a:rPr>
              <a:t>(sufficient) statistic </a:t>
            </a:r>
            <a:r>
              <a:rPr lang="en-US" dirty="0" smtClean="0"/>
              <a:t>t(x)</a:t>
            </a:r>
            <a:endParaRPr lang="en-US" dirty="0"/>
          </a:p>
          <a:p>
            <a:r>
              <a:rPr lang="en-US" dirty="0" smtClean="0"/>
              <a:t>Consider an </a:t>
            </a:r>
            <a:r>
              <a:rPr lang="en-US" b="1" dirty="0" smtClean="0">
                <a:solidFill>
                  <a:schemeClr val="accent4"/>
                </a:solidFill>
              </a:rPr>
              <a:t>additional carrier measure term </a:t>
            </a:r>
            <a:r>
              <a:rPr lang="en-US" dirty="0" smtClean="0"/>
              <a:t>k(x)</a:t>
            </a:r>
          </a:p>
          <a:p>
            <a:r>
              <a:rPr lang="en-US" dirty="0" smtClean="0"/>
              <a:t>Consider an </a:t>
            </a:r>
            <a:r>
              <a:rPr lang="en-US" b="1" dirty="0" smtClean="0">
                <a:solidFill>
                  <a:schemeClr val="accent4"/>
                </a:solidFill>
              </a:rPr>
              <a:t>inner product </a:t>
            </a:r>
            <a:r>
              <a:rPr lang="en-US" dirty="0" smtClean="0"/>
              <a:t>between t(x) and </a:t>
            </a:r>
            <a:r>
              <a:rPr lang="el-GR" dirty="0" smtClean="0"/>
              <a:t>θ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r>
              <a:rPr lang="en-US" dirty="0" smtClean="0"/>
              <a:t>		(usual scalar/dot product)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Properties:</a:t>
            </a:r>
            <a:endParaRPr lang="en-US" dirty="0"/>
          </a:p>
        </p:txBody>
      </p:sp>
      <p:pic>
        <p:nvPicPr>
          <p:cNvPr id="18434" name="Picture 2" descr="\def\inner#1#2{{\langle #1, #2\rangle}}&#10;p_{\theta}(x)= \exp(\inner{\theta}{t(x)}-F(\theta)+k(x)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326" y="3831853"/>
            <a:ext cx="7620000" cy="590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E[t(X)]=\nabla F(\theta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175" y="5000135"/>
            <a:ext cx="3446855" cy="55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8" name="Picture 6" descr="\mathrm{Cov}[t(X)]=\nabla^2 F(\theta)=I(\theta)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1076" y="5555941"/>
            <a:ext cx="5527324" cy="587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79326" y="6204442"/>
            <a:ext cx="9405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Exponential families have finite moments of any order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810946" y="5292061"/>
            <a:ext cx="338105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(Hessian of –log p</a:t>
            </a:r>
            <a:r>
              <a:rPr lang="el-GR" sz="2800" baseline="-25000" dirty="0" smtClean="0"/>
              <a:t>θ</a:t>
            </a:r>
            <a:r>
              <a:rPr lang="en-US" sz="2800" dirty="0" smtClean="0"/>
              <a:t>(x))</a:t>
            </a:r>
          </a:p>
          <a:p>
            <a:r>
              <a:rPr lang="en-US" sz="2800" dirty="0" smtClean="0"/>
              <a:t>(FIM type 2)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198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192" y="0"/>
            <a:ext cx="11957808" cy="1325563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accent1"/>
                </a:solidFill>
              </a:rPr>
              <a:t>Many common distributions are exponential families in disguise</a:t>
            </a:r>
            <a:endParaRPr lang="en-US" sz="3600" b="1" dirty="0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363" y="967165"/>
            <a:ext cx="9455156" cy="47422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4192" y="6052655"/>
            <a:ext cx="1210279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Statistical exponential families: A digest with flash cards, arXiv:0911.4863 (2009</a:t>
            </a:r>
            <a:r>
              <a:rPr lang="en-US" sz="2000" b="1" dirty="0" smtClean="0">
                <a:solidFill>
                  <a:schemeClr val="accent6"/>
                </a:solidFill>
              </a:rPr>
              <a:t>)</a:t>
            </a:r>
          </a:p>
          <a:p>
            <a:r>
              <a:rPr lang="en-US" sz="2000" b="1" dirty="0" err="1">
                <a:solidFill>
                  <a:schemeClr val="accent6"/>
                </a:solidFill>
              </a:rPr>
              <a:t>Tojo</a:t>
            </a:r>
            <a:r>
              <a:rPr lang="en-US" sz="2000" b="1" dirty="0">
                <a:solidFill>
                  <a:schemeClr val="accent6"/>
                </a:solidFill>
              </a:rPr>
              <a:t> and Yoshino, On a method to construct exponential families by representation theory, GSI 2019 (Springer)</a:t>
            </a:r>
          </a:p>
          <a:p>
            <a:endParaRPr lang="en-US" sz="24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63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2230" y="1710627"/>
            <a:ext cx="3895605" cy="6576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81" y="-304894"/>
            <a:ext cx="12318274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Bhattacharyya arc: </a:t>
            </a:r>
            <a:r>
              <a:rPr lang="en-US" b="1" u="sng" dirty="0" smtClean="0">
                <a:solidFill>
                  <a:schemeClr val="accent1"/>
                </a:solidFill>
              </a:rPr>
              <a:t>Likelihood Ratio Exponential Family</a:t>
            </a:r>
            <a:endParaRPr lang="en-US" b="1" u="sng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5684" y="689150"/>
            <a:ext cx="11876949" cy="4351338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Bhattacharyya arc </a:t>
            </a:r>
            <a:r>
              <a:rPr lang="en-US" dirty="0" smtClean="0"/>
              <a:t>or </a:t>
            </a:r>
            <a:r>
              <a:rPr lang="en-US" b="1" dirty="0" smtClean="0">
                <a:solidFill>
                  <a:srgbClr val="FF0000"/>
                </a:solidFill>
              </a:rPr>
              <a:t>Hellinger arc </a:t>
            </a:r>
            <a:r>
              <a:rPr lang="en-US" dirty="0" smtClean="0"/>
              <a:t>induced by two mutually absolutely continuous distributions p and </a:t>
            </a:r>
            <a:r>
              <a:rPr lang="en-US" dirty="0"/>
              <a:t>q</a:t>
            </a:r>
            <a:r>
              <a:rPr lang="en-US" dirty="0" smtClean="0"/>
              <a:t> (same support       ):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Log-normalizer F(</a:t>
            </a:r>
            <a:r>
              <a:rPr lang="el-GR" dirty="0"/>
              <a:t>λ</a:t>
            </a:r>
            <a:r>
              <a:rPr lang="en-US" dirty="0" smtClean="0"/>
              <a:t>)  (aka </a:t>
            </a:r>
            <a:r>
              <a:rPr lang="en-US" dirty="0" err="1" smtClean="0"/>
              <a:t>cumulant</a:t>
            </a:r>
            <a:r>
              <a:rPr lang="en-US" dirty="0" smtClean="0"/>
              <a:t> generating function, log partition function):</a:t>
            </a:r>
          </a:p>
          <a:p>
            <a:r>
              <a:rPr lang="en-US" dirty="0" smtClean="0"/>
              <a:t>Bhattacharyya arc (geometric mixtures) = </a:t>
            </a:r>
            <a:r>
              <a:rPr lang="en-US" b="1" dirty="0" smtClean="0">
                <a:solidFill>
                  <a:srgbClr val="FF0000"/>
                </a:solidFill>
              </a:rPr>
              <a:t>1D exponential family: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9459" y="1055304"/>
            <a:ext cx="266700" cy="4095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996" y="1458406"/>
            <a:ext cx="7477125" cy="11620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781" y="3598813"/>
            <a:ext cx="5465630" cy="16788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03496" y="3847127"/>
            <a:ext cx="2596244" cy="810839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7059912" y="3508878"/>
            <a:ext cx="0" cy="136743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206234" y="3468047"/>
            <a:ext cx="43759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Log-likelihood sufficient statistics: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7233858" y="4541664"/>
            <a:ext cx="2615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Base measure is p</a:t>
            </a:r>
            <a:r>
              <a:rPr lang="en-US" sz="2400" baseline="-25000" dirty="0" smtClean="0"/>
              <a:t>0 </a:t>
            </a:r>
            <a:endParaRPr lang="en-US" sz="2400" baseline="-250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54440" y="4576844"/>
            <a:ext cx="2133199" cy="54697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6252" y="5192284"/>
            <a:ext cx="5912592" cy="98329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1039" y="5312125"/>
            <a:ext cx="5114535" cy="703771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 flipV="1">
            <a:off x="6913277" y="5186392"/>
            <a:ext cx="5162297" cy="9950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0681" y="6201111"/>
            <a:ext cx="1294155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Generalizing the Geometric Annealing Path using Power Means, UAI </a:t>
            </a:r>
            <a:r>
              <a:rPr lang="en-US" sz="2000" b="1" dirty="0" smtClean="0">
                <a:solidFill>
                  <a:schemeClr val="accent6"/>
                </a:solidFill>
              </a:rPr>
              <a:t>2021</a:t>
            </a:r>
          </a:p>
          <a:p>
            <a:r>
              <a:rPr lang="en-US" sz="2000" b="1" dirty="0">
                <a:solidFill>
                  <a:schemeClr val="accent6"/>
                </a:solidFill>
              </a:rPr>
              <a:t>Likelihood Ratio Exponential Families, </a:t>
            </a:r>
            <a:r>
              <a:rPr lang="en-US" sz="2000" b="1" dirty="0" err="1">
                <a:solidFill>
                  <a:schemeClr val="accent6"/>
                </a:solidFill>
              </a:rPr>
              <a:t>NeurIPS</a:t>
            </a:r>
            <a:r>
              <a:rPr lang="en-US" sz="2000" b="1" dirty="0">
                <a:solidFill>
                  <a:schemeClr val="accent6"/>
                </a:solidFill>
              </a:rPr>
              <a:t> Workshop on Deep Learning through Information Geometry 2020</a:t>
            </a:r>
          </a:p>
          <a:p>
            <a:endParaRPr lang="en-US" sz="20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2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920" y="-256184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Rao’s </a:t>
            </a:r>
            <a:r>
              <a:rPr lang="en-US" b="1" dirty="0" smtClean="0">
                <a:solidFill>
                  <a:schemeClr val="accent1"/>
                </a:solidFill>
              </a:rPr>
              <a:t>length distance (Riemannian distance)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8669" y="1577502"/>
            <a:ext cx="2404436" cy="26356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124223" y="4284686"/>
            <a:ext cx="2056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C. R. Rao with </a:t>
            </a:r>
          </a:p>
          <a:p>
            <a:pPr algn="ctr"/>
            <a:r>
              <a:rPr lang="en-US" b="1" dirty="0" smtClean="0"/>
              <a:t>Sir R. Fisher in 1956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918" y="1482748"/>
            <a:ext cx="8520824" cy="17224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920" y="5708099"/>
            <a:ext cx="4905375" cy="10953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5140" y="4931017"/>
            <a:ext cx="6731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Rao distance in the probability simplex: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271918" y="2960980"/>
            <a:ext cx="928459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Invariant</a:t>
            </a:r>
            <a:r>
              <a:rPr lang="en-US" sz="3200" dirty="0" smtClean="0"/>
              <a:t> under smooth &amp; bijective </a:t>
            </a:r>
            <a:r>
              <a:rPr lang="en-US" sz="3200" dirty="0" err="1" smtClean="0"/>
              <a:t>reparameterization</a:t>
            </a:r>
            <a:endParaRPr lang="en-US" sz="3200" dirty="0" smtClean="0"/>
          </a:p>
          <a:p>
            <a:r>
              <a:rPr lang="en-US" sz="3200" dirty="0" smtClean="0"/>
              <a:t>E.g., normal family: (</a:t>
            </a:r>
            <a:r>
              <a:rPr lang="el-GR" sz="3200" dirty="0" smtClean="0"/>
              <a:t>μ</a:t>
            </a:r>
            <a:r>
              <a:rPr lang="en-US" sz="3200" dirty="0" smtClean="0"/>
              <a:t>,</a:t>
            </a:r>
            <a:r>
              <a:rPr lang="el-GR" sz="3200" dirty="0" smtClean="0"/>
              <a:t>σ</a:t>
            </a:r>
            <a:r>
              <a:rPr lang="en-US" sz="3200" dirty="0" smtClean="0"/>
              <a:t>), </a:t>
            </a:r>
            <a:r>
              <a:rPr lang="en-US" sz="3200" dirty="0"/>
              <a:t>(</a:t>
            </a:r>
            <a:r>
              <a:rPr lang="el-GR" sz="3200" dirty="0"/>
              <a:t>μ</a:t>
            </a:r>
            <a:r>
              <a:rPr lang="en-US" sz="3200" dirty="0"/>
              <a:t>,</a:t>
            </a:r>
            <a:r>
              <a:rPr lang="el-GR" sz="3200" dirty="0" smtClean="0"/>
              <a:t>σ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), </a:t>
            </a:r>
            <a:r>
              <a:rPr lang="en-US" sz="3200" dirty="0"/>
              <a:t>(</a:t>
            </a:r>
            <a:r>
              <a:rPr lang="el-GR" sz="3200" dirty="0"/>
              <a:t>μ</a:t>
            </a:r>
            <a:r>
              <a:rPr lang="en-US" sz="3200" dirty="0" smtClean="0"/>
              <a:t>,log </a:t>
            </a:r>
            <a:r>
              <a:rPr lang="el-GR" sz="3200" dirty="0" smtClean="0"/>
              <a:t>σ</a:t>
            </a:r>
            <a:r>
              <a:rPr lang="en-US" sz="3200" dirty="0" smtClean="0"/>
              <a:t>)</a:t>
            </a:r>
          </a:p>
          <a:p>
            <a:r>
              <a:rPr lang="en-US" sz="3200" dirty="0" smtClean="0"/>
              <a:t>FIM is </a:t>
            </a:r>
            <a:r>
              <a:rPr lang="en-US" sz="3200" b="1" dirty="0" smtClean="0">
                <a:solidFill>
                  <a:srgbClr val="FF0000"/>
                </a:solidFill>
              </a:rPr>
              <a:t>covariant</a:t>
            </a:r>
            <a:r>
              <a:rPr lang="en-US" sz="3200" dirty="0" smtClean="0"/>
              <a:t> under </a:t>
            </a:r>
            <a:r>
              <a:rPr lang="en-US" sz="3200" dirty="0" err="1" smtClean="0"/>
              <a:t>reparameterization</a:t>
            </a:r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5169" y="4935673"/>
            <a:ext cx="4141795" cy="192232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984108" y="5130427"/>
            <a:ext cx="1301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Square root</a:t>
            </a:r>
          </a:p>
          <a:p>
            <a:r>
              <a:rPr lang="en-US" dirty="0" smtClean="0"/>
              <a:t> embedding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17920" y="910099"/>
            <a:ext cx="114390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(</a:t>
            </a:r>
            <a:r>
              <a:rPr lang="en-US" sz="2400" dirty="0" err="1" smtClean="0"/>
              <a:t>M,g</a:t>
            </a:r>
            <a:r>
              <a:rPr lang="en-US" sz="2400" dirty="0" smtClean="0"/>
              <a:t>) Riemannian manifold: Parameter space equipped with the </a:t>
            </a:r>
            <a:r>
              <a:rPr lang="en-US" sz="2400" b="1" dirty="0" smtClean="0">
                <a:solidFill>
                  <a:srgbClr val="FF0000"/>
                </a:solidFill>
              </a:rPr>
              <a:t>Fisher information metric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01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094" y="0"/>
            <a:ext cx="11007811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Rao’s distance between 1D normal distributions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431" y="1604777"/>
            <a:ext cx="6324600" cy="36480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8656" y="1201431"/>
            <a:ext cx="1014149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Fisher information metric becomes the Poincare upper plane metric </a:t>
            </a:r>
          </a:p>
          <a:p>
            <a:r>
              <a:rPr lang="en-US" sz="2800" dirty="0" smtClean="0"/>
              <a:t>after scale change of variable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652" y="2875765"/>
            <a:ext cx="3084721" cy="8829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841" y="3820753"/>
            <a:ext cx="1933575" cy="7334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6733" y="2781469"/>
            <a:ext cx="2000250" cy="7905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25986" y="2184011"/>
            <a:ext cx="2861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Poincare upper space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297520" y="2280507"/>
            <a:ext cx="2475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FIM of  </a:t>
            </a:r>
            <a:r>
              <a:rPr lang="en-US" sz="2800" dirty="0" err="1" smtClean="0"/>
              <a:t>normals</a:t>
            </a:r>
            <a:endParaRPr lang="en-US" sz="2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381" y="4654376"/>
            <a:ext cx="5114925" cy="6762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179" y="5449883"/>
            <a:ext cx="6610350" cy="82867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134005" y="6404827"/>
            <a:ext cx="116506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On Voronoi diagrams on the information-geometric Cauchy manifolds, Entropy 22.7 (2020)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719944" y="4992513"/>
            <a:ext cx="24769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Pseudo-sphere</a:t>
            </a:r>
          </a:p>
          <a:p>
            <a:pPr algn="ctr"/>
            <a:r>
              <a:rPr lang="en-US" sz="2400" i="1" dirty="0"/>
              <a:t>p</a:t>
            </a:r>
            <a:r>
              <a:rPr lang="en-US" sz="2400" i="1" dirty="0" smtClean="0"/>
              <a:t>artial</a:t>
            </a:r>
            <a:r>
              <a:rPr lang="en-US" sz="2400" dirty="0" smtClean="0"/>
              <a:t> embedding</a:t>
            </a:r>
          </a:p>
          <a:p>
            <a:pPr algn="ctr"/>
            <a:r>
              <a:rPr lang="en-US" sz="2400" dirty="0" smtClean="0"/>
              <a:t> in R</a:t>
            </a:r>
            <a:r>
              <a:rPr lang="en-US" sz="2400" baseline="30000" dirty="0" smtClean="0"/>
              <a:t>3</a:t>
            </a:r>
            <a:endParaRPr lang="en-US" sz="2400" baseline="30000" dirty="0"/>
          </a:p>
        </p:txBody>
      </p:sp>
    </p:spTree>
    <p:extLst>
      <p:ext uri="{BB962C8B-B14F-4D97-AF65-F5344CB8AC3E}">
        <p14:creationId xmlns:p14="http://schemas.microsoft.com/office/powerpoint/2010/main" val="1278923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7476"/>
            <a:ext cx="121920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In practice, calculating Rao’s distance may be difficult!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058" y="2506662"/>
            <a:ext cx="1112765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Need to solve the Ordinary Differential Equation (ODE) for find the </a:t>
            </a:r>
            <a:r>
              <a:rPr lang="en-US" b="1" dirty="0" smtClean="0">
                <a:solidFill>
                  <a:srgbClr val="FF0000"/>
                </a:solidFill>
              </a:rPr>
              <a:t>geodesic</a:t>
            </a:r>
            <a:r>
              <a:rPr lang="en-US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Need to </a:t>
            </a:r>
            <a:r>
              <a:rPr lang="en-US" b="1" dirty="0" smtClean="0">
                <a:solidFill>
                  <a:srgbClr val="FF0000"/>
                </a:solidFill>
              </a:rPr>
              <a:t>integrate</a:t>
            </a:r>
            <a:r>
              <a:rPr lang="en-US" dirty="0" smtClean="0"/>
              <a:t> the infinitesimal length elements ds along the geodesics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997" y="3143774"/>
            <a:ext cx="5391150" cy="10477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7267" y="1181886"/>
            <a:ext cx="6219825" cy="12573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2767" y="4400812"/>
            <a:ext cx="7934325" cy="1123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43570" y="1181886"/>
            <a:ext cx="39494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E.g., no closed form</a:t>
            </a:r>
          </a:p>
          <a:p>
            <a:r>
              <a:rPr lang="en-US" sz="2400" dirty="0"/>
              <a:t>o</a:t>
            </a:r>
            <a:r>
              <a:rPr lang="en-US" sz="2400" dirty="0" smtClean="0"/>
              <a:t>f Rao’s distance </a:t>
            </a:r>
          </a:p>
          <a:p>
            <a:r>
              <a:rPr lang="en-US" sz="2400" dirty="0"/>
              <a:t>b</a:t>
            </a:r>
            <a:r>
              <a:rPr lang="en-US" sz="2400" dirty="0" smtClean="0"/>
              <a:t>etween multivariate </a:t>
            </a:r>
            <a:r>
              <a:rPr lang="en-US" sz="2400" dirty="0" err="1" smtClean="0"/>
              <a:t>normals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293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527" y="71510"/>
            <a:ext cx="11829176" cy="1325563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chemeClr val="accent1"/>
                </a:solidFill>
              </a:rPr>
              <a:t>Approximating  geodesics for MVNs: </a:t>
            </a:r>
            <a:r>
              <a:rPr lang="en-US" sz="4000" b="1" u="sng" dirty="0" smtClean="0">
                <a:solidFill>
                  <a:schemeClr val="accent1"/>
                </a:solidFill>
              </a:rPr>
              <a:t>geodesic shooting</a:t>
            </a:r>
            <a:endParaRPr lang="en-US" sz="4000" b="1" u="sng" dirty="0">
              <a:solidFill>
                <a:schemeClr val="accent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4527" y="1344788"/>
            <a:ext cx="7300902" cy="43513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42782" y="5839597"/>
            <a:ext cx="119962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Minyeon Han · F.C. </a:t>
            </a:r>
            <a:r>
              <a:rPr lang="en-US" b="1" dirty="0" smtClean="0">
                <a:solidFill>
                  <a:schemeClr val="accent6"/>
                </a:solidFill>
              </a:rPr>
              <a:t>Park, DTI </a:t>
            </a:r>
            <a:r>
              <a:rPr lang="en-US" b="1" dirty="0">
                <a:solidFill>
                  <a:schemeClr val="accent6"/>
                </a:solidFill>
              </a:rPr>
              <a:t>Segmentation and Fiber Tracking Using Metrics on Multivariate Normal </a:t>
            </a:r>
            <a:r>
              <a:rPr lang="en-US" b="1" dirty="0" smtClean="0">
                <a:solidFill>
                  <a:schemeClr val="accent6"/>
                </a:solidFill>
              </a:rPr>
              <a:t>Distributions, 2014</a:t>
            </a:r>
          </a:p>
          <a:p>
            <a:r>
              <a:rPr lang="en-US" b="1" dirty="0" err="1">
                <a:solidFill>
                  <a:schemeClr val="accent6"/>
                </a:solidFill>
              </a:rPr>
              <a:t>Calvo</a:t>
            </a:r>
            <a:r>
              <a:rPr lang="en-US" b="1" dirty="0">
                <a:solidFill>
                  <a:schemeClr val="accent6"/>
                </a:solidFill>
              </a:rPr>
              <a:t>, </a:t>
            </a:r>
            <a:r>
              <a:rPr lang="en-US" b="1" dirty="0" err="1">
                <a:solidFill>
                  <a:schemeClr val="accent6"/>
                </a:solidFill>
              </a:rPr>
              <a:t>Miquel</a:t>
            </a:r>
            <a:r>
              <a:rPr lang="en-US" b="1" dirty="0">
                <a:solidFill>
                  <a:schemeClr val="accent6"/>
                </a:solidFill>
              </a:rPr>
              <a:t>, and </a:t>
            </a:r>
            <a:r>
              <a:rPr lang="en-US" b="1" dirty="0" err="1">
                <a:solidFill>
                  <a:schemeClr val="accent6"/>
                </a:solidFill>
              </a:rPr>
              <a:t>Josep</a:t>
            </a:r>
            <a:r>
              <a:rPr lang="en-US" b="1" dirty="0">
                <a:solidFill>
                  <a:schemeClr val="accent6"/>
                </a:solidFill>
              </a:rPr>
              <a:t> Maria </a:t>
            </a:r>
            <a:r>
              <a:rPr lang="en-US" b="1" dirty="0" err="1">
                <a:solidFill>
                  <a:schemeClr val="accent6"/>
                </a:solidFill>
              </a:rPr>
              <a:t>Oller</a:t>
            </a:r>
            <a:r>
              <a:rPr lang="en-US" b="1" dirty="0">
                <a:solidFill>
                  <a:schemeClr val="accent6"/>
                </a:solidFill>
              </a:rPr>
              <a:t>. "An explicit solution of information geodesic equations for the multivariate normal model." </a:t>
            </a:r>
            <a:r>
              <a:rPr lang="en-US" b="1" i="1" dirty="0">
                <a:solidFill>
                  <a:schemeClr val="accent6"/>
                </a:solidFill>
              </a:rPr>
              <a:t>Statistics &amp; Risk Modeling</a:t>
            </a:r>
            <a:r>
              <a:rPr lang="en-US" b="1" dirty="0">
                <a:solidFill>
                  <a:schemeClr val="accent6"/>
                </a:solidFill>
              </a:rPr>
              <a:t> 9.1-2 (1991): 119-138.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0578" y="1344788"/>
            <a:ext cx="5008461" cy="380539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44006" y="5192323"/>
            <a:ext cx="4847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ODE with boundary value conditions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3707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907025" y="1122208"/>
            <a:ext cx="11088329" cy="4324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accent1"/>
                </a:solidFill>
              </a:rPr>
              <a:t>Part II.B 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- Dual information geometry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32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075" y="-138517"/>
            <a:ext cx="11946924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Another look at Riemannian geodesics: Connections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210" y="962690"/>
            <a:ext cx="11699789" cy="5895309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ea typeface="+mj-ea"/>
                <a:cs typeface="+mj-cs"/>
              </a:rPr>
              <a:t>Riemannian geodesics are </a:t>
            </a:r>
            <a:r>
              <a:rPr lang="en-US" b="1" dirty="0" smtClean="0">
                <a:solidFill>
                  <a:srgbClr val="FF0000"/>
                </a:solidFill>
                <a:ea typeface="+mj-ea"/>
                <a:cs typeface="+mj-cs"/>
              </a:rPr>
              <a:t>locally minimizing length </a:t>
            </a:r>
            <a:r>
              <a:rPr lang="en-US" b="1" dirty="0">
                <a:solidFill>
                  <a:srgbClr val="FF0000"/>
                </a:solidFill>
              </a:rPr>
              <a:t>curves</a:t>
            </a:r>
            <a:endParaRPr lang="en-US" b="1" dirty="0" smtClean="0">
              <a:solidFill>
                <a:srgbClr val="FF0000"/>
              </a:solidFill>
              <a:ea typeface="+mj-ea"/>
              <a:cs typeface="+mj-cs"/>
            </a:endParaRPr>
          </a:p>
          <a:p>
            <a:endParaRPr lang="en-US" dirty="0" smtClean="0">
              <a:ea typeface="+mj-ea"/>
              <a:cs typeface="+mj-cs"/>
            </a:endParaRPr>
          </a:p>
          <a:p>
            <a:endParaRPr lang="en-US" dirty="0">
              <a:ea typeface="+mj-ea"/>
              <a:cs typeface="+mj-cs"/>
            </a:endParaRPr>
          </a:p>
          <a:p>
            <a:endParaRPr lang="en-US" dirty="0" smtClean="0">
              <a:ea typeface="+mj-ea"/>
              <a:cs typeface="+mj-cs"/>
            </a:endParaRPr>
          </a:p>
          <a:p>
            <a:endParaRPr lang="en-US" dirty="0">
              <a:ea typeface="+mj-ea"/>
              <a:cs typeface="+mj-cs"/>
            </a:endParaRPr>
          </a:p>
          <a:p>
            <a:r>
              <a:rPr lang="en-US" dirty="0" smtClean="0">
                <a:ea typeface="+mj-ea"/>
                <a:cs typeface="+mj-cs"/>
              </a:rPr>
              <a:t>The </a:t>
            </a:r>
            <a:r>
              <a:rPr lang="en-US" i="1" dirty="0" smtClean="0">
                <a:ea typeface="+mj-ea"/>
                <a:cs typeface="+mj-cs"/>
              </a:rPr>
              <a:t>general definition </a:t>
            </a:r>
            <a:r>
              <a:rPr lang="en-US" dirty="0" smtClean="0">
                <a:ea typeface="+mj-ea"/>
                <a:cs typeface="+mj-cs"/>
              </a:rPr>
              <a:t>of geodesics is </a:t>
            </a:r>
            <a:r>
              <a:rPr lang="en-US" dirty="0" err="1" smtClean="0">
                <a:ea typeface="+mj-ea"/>
                <a:cs typeface="+mj-cs"/>
              </a:rPr>
              <a:t>wrt</a:t>
            </a:r>
            <a:r>
              <a:rPr lang="en-US" dirty="0" smtClean="0">
                <a:ea typeface="+mj-ea"/>
                <a:cs typeface="+mj-cs"/>
              </a:rPr>
              <a:t>. to an </a:t>
            </a:r>
            <a:r>
              <a:rPr lang="en-US" b="1" dirty="0" smtClean="0">
                <a:solidFill>
                  <a:srgbClr val="FF0000"/>
                </a:solidFill>
                <a:ea typeface="+mj-ea"/>
                <a:cs typeface="+mj-cs"/>
              </a:rPr>
              <a:t>affine connection</a:t>
            </a:r>
            <a:r>
              <a:rPr lang="en-US" dirty="0" smtClean="0">
                <a:ea typeface="+mj-ea"/>
                <a:cs typeface="+mj-cs"/>
              </a:rPr>
              <a:t>: </a:t>
            </a:r>
          </a:p>
          <a:p>
            <a:pPr marL="0" indent="0">
              <a:buNone/>
            </a:pPr>
            <a:r>
              <a:rPr lang="en-US" dirty="0" smtClean="0">
                <a:ea typeface="+mj-ea"/>
                <a:cs typeface="+mj-cs"/>
              </a:rPr>
              <a:t>   For Riemannian geodesics, the default connection = </a:t>
            </a:r>
            <a:r>
              <a:rPr lang="en-US" b="1" dirty="0" smtClean="0">
                <a:solidFill>
                  <a:srgbClr val="FF0000"/>
                </a:solidFill>
                <a:ea typeface="+mj-ea"/>
                <a:cs typeface="+mj-cs"/>
              </a:rPr>
              <a:t>Levi-</a:t>
            </a:r>
            <a:r>
              <a:rPr lang="en-US" b="1" dirty="0" err="1" smtClean="0">
                <a:solidFill>
                  <a:srgbClr val="FF0000"/>
                </a:solidFill>
                <a:ea typeface="+mj-ea"/>
                <a:cs typeface="+mj-cs"/>
              </a:rPr>
              <a:t>Civita</a:t>
            </a:r>
            <a:r>
              <a:rPr lang="en-US" b="1" dirty="0" smtClean="0">
                <a:solidFill>
                  <a:srgbClr val="FF0000"/>
                </a:solidFill>
                <a:ea typeface="+mj-ea"/>
                <a:cs typeface="+mj-cs"/>
              </a:rPr>
              <a:t> connection</a:t>
            </a:r>
            <a:r>
              <a:rPr lang="en-US" dirty="0" smtClean="0">
                <a:ea typeface="+mj-ea"/>
                <a:cs typeface="+mj-cs"/>
              </a:rPr>
              <a:t>. </a:t>
            </a:r>
          </a:p>
          <a:p>
            <a:pPr marL="0" indent="0">
              <a:buNone/>
            </a:pPr>
            <a:r>
              <a:rPr lang="en-US" dirty="0" smtClean="0">
                <a:ea typeface="+mj-ea"/>
                <a:cs typeface="+mj-cs"/>
              </a:rPr>
              <a:t>           This special Levi-</a:t>
            </a:r>
            <a:r>
              <a:rPr lang="en-US" dirty="0" err="1" smtClean="0">
                <a:ea typeface="+mj-ea"/>
                <a:cs typeface="+mj-cs"/>
              </a:rPr>
              <a:t>Civita</a:t>
            </a:r>
            <a:r>
              <a:rPr lang="en-US" dirty="0" smtClean="0">
                <a:ea typeface="+mj-ea"/>
                <a:cs typeface="+mj-cs"/>
              </a:rPr>
              <a:t> connection is derived from the metric tensor g.</a:t>
            </a:r>
            <a:endParaRPr lang="en-US" dirty="0">
              <a:ea typeface="+mj-ea"/>
              <a:cs typeface="+mj-cs"/>
            </a:endParaRPr>
          </a:p>
          <a:p>
            <a:r>
              <a:rPr lang="en-US" dirty="0" smtClean="0">
                <a:ea typeface="+mj-ea"/>
                <a:cs typeface="+mj-cs"/>
              </a:rPr>
              <a:t>A geodesic </a:t>
            </a:r>
            <a:r>
              <a:rPr lang="el-GR" dirty="0" smtClean="0">
                <a:ea typeface="+mj-ea"/>
                <a:cs typeface="+mj-cs"/>
              </a:rPr>
              <a:t>γ</a:t>
            </a:r>
            <a:r>
              <a:rPr lang="en-US" dirty="0" smtClean="0">
                <a:ea typeface="+mj-ea"/>
                <a:cs typeface="+mj-cs"/>
              </a:rPr>
              <a:t>(t) with respect to a connection </a:t>
            </a:r>
            <a:r>
              <a:rPr lang="en-US" dirty="0" smtClean="0"/>
              <a:t>∇ is an </a:t>
            </a:r>
            <a:r>
              <a:rPr lang="en-US" b="1" u="sng" dirty="0" smtClean="0">
                <a:solidFill>
                  <a:srgbClr val="FF0000"/>
                </a:solidFill>
              </a:rPr>
              <a:t>∇-</a:t>
            </a:r>
            <a:r>
              <a:rPr lang="en-US" b="1" u="sng" dirty="0" err="1" smtClean="0">
                <a:solidFill>
                  <a:srgbClr val="FF0000"/>
                </a:solidFill>
              </a:rPr>
              <a:t>autoparallel</a:t>
            </a:r>
            <a:r>
              <a:rPr lang="en-US" b="1" u="sng" dirty="0" smtClean="0">
                <a:solidFill>
                  <a:srgbClr val="FF0000"/>
                </a:solidFill>
              </a:rPr>
              <a:t> curve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(straight free fall particle in physics ):</a:t>
            </a:r>
          </a:p>
          <a:p>
            <a:pPr marL="0" indent="0">
              <a:buNone/>
            </a:pPr>
            <a:endParaRPr lang="en-US" dirty="0"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dirty="0" smtClean="0"/>
              <a:t>     where ∇</a:t>
            </a:r>
            <a:r>
              <a:rPr lang="en-US" baseline="-25000" dirty="0" smtClean="0"/>
              <a:t>X</a:t>
            </a:r>
            <a:r>
              <a:rPr lang="en-US" dirty="0" smtClean="0"/>
              <a:t>T is the </a:t>
            </a:r>
            <a:r>
              <a:rPr lang="en-US" b="1" dirty="0" smtClean="0">
                <a:solidFill>
                  <a:srgbClr val="FF0000"/>
                </a:solidFill>
              </a:rPr>
              <a:t>covariant derivative </a:t>
            </a:r>
            <a:r>
              <a:rPr lang="en-US" dirty="0" smtClean="0"/>
              <a:t>of a tensor T </a:t>
            </a:r>
            <a:r>
              <a:rPr lang="en-US" dirty="0" err="1" smtClean="0"/>
              <a:t>wrt</a:t>
            </a:r>
            <a:r>
              <a:rPr lang="en-US" dirty="0" smtClean="0"/>
              <a:t>.  a vector field X</a:t>
            </a:r>
            <a:endParaRPr lang="en-US" dirty="0">
              <a:ea typeface="+mj-ea"/>
              <a:cs typeface="+mj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025" y="1364328"/>
            <a:ext cx="3152775" cy="1847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978" y="5151351"/>
            <a:ext cx="3771900" cy="9048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106047" y="6473933"/>
            <a:ext cx="92840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An elementary introduction to information geometry, Entropy 22.10 (2020) </a:t>
            </a:r>
          </a:p>
        </p:txBody>
      </p:sp>
      <p:pic>
        <p:nvPicPr>
          <p:cNvPr id="1026" name="Picture 2" descr="Great-circle distance - Wikipedi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8615" y="1364328"/>
            <a:ext cx="1851318" cy="1851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76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18" y="5729168"/>
            <a:ext cx="4448851" cy="81606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858" y="1410977"/>
            <a:ext cx="5860102" cy="7519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-174389"/>
            <a:ext cx="11895438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What makes the Levi-</a:t>
            </a:r>
            <a:r>
              <a:rPr lang="en-US" b="1" dirty="0" err="1" smtClean="0">
                <a:solidFill>
                  <a:schemeClr val="accent1"/>
                </a:solidFill>
              </a:rPr>
              <a:t>Civita</a:t>
            </a:r>
            <a:r>
              <a:rPr lang="en-US" b="1" dirty="0" smtClean="0">
                <a:solidFill>
                  <a:schemeClr val="accent1"/>
                </a:solidFill>
              </a:rPr>
              <a:t> connection so special?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068" y="1151174"/>
            <a:ext cx="11567985" cy="5348480"/>
          </a:xfrm>
        </p:spPr>
        <p:txBody>
          <a:bodyPr>
            <a:normAutofit/>
          </a:bodyPr>
          <a:lstStyle/>
          <a:p>
            <a:r>
              <a:rPr lang="en-US" dirty="0" smtClean="0"/>
              <a:t>A connection is described by </a:t>
            </a:r>
            <a:r>
              <a:rPr lang="en-US" b="1" dirty="0" err="1" smtClean="0">
                <a:solidFill>
                  <a:srgbClr val="FF0000"/>
                </a:solidFill>
              </a:rPr>
              <a:t>Christoffel</a:t>
            </a:r>
            <a:r>
              <a:rPr lang="en-US" b="1" dirty="0" smtClean="0">
                <a:solidFill>
                  <a:srgbClr val="FF0000"/>
                </a:solidFill>
              </a:rPr>
              <a:t> symbols </a:t>
            </a:r>
            <a:r>
              <a:rPr lang="en-US" dirty="0" smtClean="0"/>
              <a:t>(functions </a:t>
            </a:r>
            <a:r>
              <a:rPr lang="el-GR" b="1" dirty="0"/>
              <a:t>Γ</a:t>
            </a:r>
            <a:r>
              <a:rPr lang="en-US" dirty="0" smtClean="0"/>
              <a:t>), and the geodesics is described by this ODE: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An affine connection defines how to </a:t>
            </a:r>
            <a:r>
              <a:rPr lang="en-US" b="1" dirty="0" smtClean="0">
                <a:solidFill>
                  <a:srgbClr val="FF0000"/>
                </a:solidFill>
              </a:rPr>
              <a:t>parallel transport </a:t>
            </a:r>
            <a:r>
              <a:rPr lang="en-US" dirty="0" smtClean="0"/>
              <a:t>a vector from one tangent plane to another tangent plane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 </a:t>
            </a:r>
            <a:r>
              <a:rPr lang="en-US" b="1" u="sng" dirty="0" smtClean="0"/>
              <a:t>Fundamental theorem of Riemann geometry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    Levi-</a:t>
            </a:r>
            <a:r>
              <a:rPr lang="en-US" dirty="0" err="1" smtClean="0"/>
              <a:t>Civita</a:t>
            </a:r>
            <a:r>
              <a:rPr lang="en-US" dirty="0" smtClean="0"/>
              <a:t> connection is the </a:t>
            </a:r>
            <a:r>
              <a:rPr lang="en-US" b="1" dirty="0" smtClean="0">
                <a:solidFill>
                  <a:srgbClr val="FF0000"/>
                </a:solidFill>
              </a:rPr>
              <a:t>unique  torsion-free </a:t>
            </a:r>
            <a:r>
              <a:rPr lang="en-US" b="1" u="sng" dirty="0" smtClean="0">
                <a:solidFill>
                  <a:srgbClr val="FF0000"/>
                </a:solidFill>
              </a:rPr>
              <a:t>metric</a:t>
            </a:r>
            <a:r>
              <a:rPr lang="en-US" b="1" dirty="0" smtClean="0">
                <a:solidFill>
                  <a:srgbClr val="FF0000"/>
                </a:solidFill>
              </a:rPr>
              <a:t> connection </a:t>
            </a:r>
            <a:r>
              <a:rPr lang="en-US" dirty="0" smtClean="0"/>
              <a:t>induced by the metric tensor 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0855" y="3154684"/>
            <a:ext cx="2795845" cy="177525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851188" y="6429339"/>
            <a:ext cx="92840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An elementary introduction to information geometry, Entropy 22.10 (2020)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4076" y="5421488"/>
            <a:ext cx="5118265" cy="110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132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45" y="2725154"/>
            <a:ext cx="7706031" cy="40544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446" y="-186813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Bregman divergences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015" y="1009106"/>
            <a:ext cx="11442291" cy="4351338"/>
          </a:xfrm>
        </p:spPr>
        <p:txBody>
          <a:bodyPr/>
          <a:lstStyle/>
          <a:p>
            <a:r>
              <a:rPr lang="en-US" dirty="0" smtClean="0"/>
              <a:t>F(</a:t>
            </a:r>
            <a:r>
              <a:rPr lang="el-GR" dirty="0" smtClean="0"/>
              <a:t>θ</a:t>
            </a:r>
            <a:r>
              <a:rPr lang="en-US" dirty="0" smtClean="0"/>
              <a:t>): strictly convex and differentiable convex function on an open convex domain </a:t>
            </a:r>
            <a:r>
              <a:rPr lang="el-GR" dirty="0" smtClean="0"/>
              <a:t>ϴ</a:t>
            </a:r>
            <a:endParaRPr lang="en-US" dirty="0" smtClean="0"/>
          </a:p>
          <a:p>
            <a:r>
              <a:rPr lang="en-US" dirty="0" smtClean="0"/>
              <a:t>Design the </a:t>
            </a:r>
            <a:r>
              <a:rPr lang="en-US" b="1" dirty="0" smtClean="0">
                <a:solidFill>
                  <a:srgbClr val="FF0000"/>
                </a:solidFill>
              </a:rPr>
              <a:t>Bregman divergence </a:t>
            </a:r>
            <a:r>
              <a:rPr lang="en-US" dirty="0" smtClean="0"/>
              <a:t>as the vertical gap between F(</a:t>
            </a:r>
            <a:r>
              <a:rPr lang="el-GR" dirty="0" smtClean="0"/>
              <a:t>θ</a:t>
            </a:r>
            <a:r>
              <a:rPr lang="en-US" baseline="-25000" dirty="0"/>
              <a:t>1</a:t>
            </a:r>
            <a:r>
              <a:rPr lang="en-US" dirty="0" smtClean="0"/>
              <a:t>) and the linear approximation of F(</a:t>
            </a:r>
            <a:r>
              <a:rPr lang="el-GR" dirty="0" smtClean="0"/>
              <a:t>θ</a:t>
            </a:r>
            <a:r>
              <a:rPr lang="en-US" dirty="0" smtClean="0"/>
              <a:t>) at </a:t>
            </a:r>
            <a:r>
              <a:rPr lang="el-GR" dirty="0" smtClean="0"/>
              <a:t>θ</a:t>
            </a:r>
            <a:r>
              <a:rPr lang="en-US" baseline="-25000" dirty="0" smtClean="0"/>
              <a:t>2  </a:t>
            </a:r>
            <a:r>
              <a:rPr lang="en-US" dirty="0" smtClean="0"/>
              <a:t>evaluated at </a:t>
            </a:r>
            <a:r>
              <a:rPr lang="el-GR" dirty="0" smtClean="0"/>
              <a:t>θ</a:t>
            </a:r>
            <a:r>
              <a:rPr lang="en-US" baseline="-25000" dirty="0" smtClean="0"/>
              <a:t>1</a:t>
            </a:r>
            <a:r>
              <a:rPr lang="en-US" dirty="0" smtClean="0"/>
              <a:t> :</a:t>
            </a:r>
            <a:endParaRPr lang="en-US" baseline="-25000" dirty="0"/>
          </a:p>
        </p:txBody>
      </p:sp>
      <p:sp>
        <p:nvSpPr>
          <p:cNvPr id="4" name="TextBox 3"/>
          <p:cNvSpPr txBox="1"/>
          <p:nvPr/>
        </p:nvSpPr>
        <p:spPr>
          <a:xfrm>
            <a:off x="9907214" y="6427460"/>
            <a:ext cx="2221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/>
                </a:solidFill>
              </a:rPr>
              <a:t>[Bregman 1967]</a:t>
            </a:r>
            <a:endParaRPr lang="en-US" sz="2400" b="1" dirty="0">
              <a:solidFill>
                <a:schemeClr val="accent6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176" y="3132468"/>
            <a:ext cx="5761865" cy="1226263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1996068" y="4036741"/>
            <a:ext cx="3546088" cy="1323703"/>
          </a:xfrm>
          <a:prstGeom prst="line">
            <a:avLst/>
          </a:prstGeom>
          <a:ln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2698595" y="5107259"/>
            <a:ext cx="11151" cy="4014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 flipV="1">
            <a:off x="3401122" y="4819293"/>
            <a:ext cx="11151" cy="4014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 flipV="1">
            <a:off x="3112309" y="4959001"/>
            <a:ext cx="11151" cy="4014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309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s://images.math.cnrs.fr/IMG/gif/cylindre3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32" y="1110072"/>
            <a:ext cx="4155875" cy="1911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images.math.cnrs.fr/IMG/gif/transport-parallele-sur-une-spher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9395" y="727394"/>
            <a:ext cx="2231333" cy="2862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79355" y="2821330"/>
            <a:ext cx="41153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Cylinder is </a:t>
            </a:r>
            <a:r>
              <a:rPr lang="en-US" sz="2800" b="1" dirty="0" smtClean="0">
                <a:solidFill>
                  <a:srgbClr val="FF0000"/>
                </a:solidFill>
              </a:rPr>
              <a:t>flat</a:t>
            </a:r>
          </a:p>
          <a:p>
            <a:r>
              <a:rPr lang="en-US" sz="2800" dirty="0" smtClean="0"/>
              <a:t>Parallel transport is 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i</a:t>
            </a:r>
            <a:r>
              <a:rPr lang="en-US" sz="2800" b="1" dirty="0" smtClean="0">
                <a:solidFill>
                  <a:srgbClr val="FF0000"/>
                </a:solidFill>
              </a:rPr>
              <a:t>ndependent of path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93267" y="3288751"/>
            <a:ext cx="558460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Sphere has constant curvature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Parallel transport is path-dependent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29895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/>
                </a:solidFill>
              </a:rPr>
              <a:t>∇ </a:t>
            </a:r>
            <a:r>
              <a:rPr lang="en-US" b="1" dirty="0" smtClean="0">
                <a:solidFill>
                  <a:schemeClr val="accent1"/>
                </a:solidFill>
              </a:rPr>
              <a:t>: Curvature, torsion, and parallel transport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12" name="Picture 10" descr="T(X,Y) \eqdef \nabla_X Y-\nabla_Y X - [X,Y]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6358" y="5844399"/>
            <a:ext cx="6089212" cy="517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29895" y="5802402"/>
            <a:ext cx="25540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Torsion tensor</a:t>
            </a:r>
            <a:endParaRPr lang="en-US" sz="3200" dirty="0"/>
          </a:p>
        </p:txBody>
      </p:sp>
      <p:sp>
        <p:nvSpPr>
          <p:cNvPr id="14" name="TextBox 13"/>
          <p:cNvSpPr txBox="1"/>
          <p:nvPr/>
        </p:nvSpPr>
        <p:spPr>
          <a:xfrm>
            <a:off x="1706943" y="6268269"/>
            <a:ext cx="103617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Connections that differ only on torsions yield same geodesics</a:t>
            </a:r>
            <a:endParaRPr lang="en-US" sz="3200" dirty="0"/>
          </a:p>
        </p:txBody>
      </p:sp>
      <p:sp>
        <p:nvSpPr>
          <p:cNvPr id="7" name="Rectangle 6"/>
          <p:cNvSpPr/>
          <p:nvPr/>
        </p:nvSpPr>
        <p:spPr>
          <a:xfrm>
            <a:off x="533424" y="4659850"/>
            <a:ext cx="114150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A connection is flat is there exists locally a coordinate system such </a:t>
            </a:r>
            <a:r>
              <a:rPr lang="en-US" sz="2400" b="1" dirty="0" smtClean="0"/>
              <a:t>that the </a:t>
            </a:r>
            <a:r>
              <a:rPr lang="en-US" sz="2400" b="1" dirty="0" err="1" smtClean="0"/>
              <a:t>Christofel</a:t>
            </a:r>
            <a:r>
              <a:rPr lang="en-US" sz="2400" b="1" dirty="0" smtClean="0"/>
              <a:t> symbols are all zero: Geodesics plotted in that coordinate system are line segments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8420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649" y="0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Dualistic information geometry: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567" y="1325562"/>
            <a:ext cx="10515600" cy="5211161"/>
          </a:xfrm>
        </p:spPr>
        <p:txBody>
          <a:bodyPr/>
          <a:lstStyle/>
          <a:p>
            <a:r>
              <a:rPr lang="en-US" dirty="0" smtClean="0"/>
              <a:t>Given an affine torsion-free connection ∇</a:t>
            </a:r>
            <a:r>
              <a:rPr lang="en-US" b="1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and a metric g, we can build a </a:t>
            </a:r>
            <a:r>
              <a:rPr lang="en-US" b="1" dirty="0" smtClean="0">
                <a:solidFill>
                  <a:srgbClr val="FF0000"/>
                </a:solidFill>
              </a:rPr>
              <a:t>unique </a:t>
            </a:r>
            <a:r>
              <a:rPr lang="en-US" dirty="0" smtClean="0"/>
              <a:t>dual affine torsion-free connection: the </a:t>
            </a:r>
            <a:r>
              <a:rPr lang="en-US" b="1" dirty="0" smtClean="0">
                <a:solidFill>
                  <a:srgbClr val="FF0000"/>
                </a:solidFill>
              </a:rPr>
              <a:t>dual connection ∇</a:t>
            </a:r>
            <a:r>
              <a:rPr lang="en-US" b="1" baseline="30000" dirty="0" smtClean="0">
                <a:solidFill>
                  <a:srgbClr val="FF0000"/>
                </a:solidFill>
              </a:rPr>
              <a:t>*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such that the metric (inner product) is preserved by the primal and dual parallel transports: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This amounts to say that </a:t>
            </a:r>
            <a:r>
              <a:rPr lang="en-US" b="1" dirty="0">
                <a:solidFill>
                  <a:srgbClr val="FF0000"/>
                </a:solidFill>
              </a:rPr>
              <a:t>∇</a:t>
            </a:r>
            <a:r>
              <a:rPr lang="en-US" b="1" baseline="30000" dirty="0" smtClean="0">
                <a:solidFill>
                  <a:srgbClr val="FF0000"/>
                </a:solidFill>
              </a:rPr>
              <a:t>* </a:t>
            </a:r>
            <a:r>
              <a:rPr lang="en-US" dirty="0" smtClean="0"/>
              <a:t>is defined uniquely by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dual of a dual connection is the primal connection: </a:t>
            </a:r>
          </a:p>
          <a:p>
            <a:endParaRPr lang="en-US" b="1" baseline="300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b="1" baseline="300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b="1" baseline="300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289" y="2843000"/>
            <a:ext cx="4393291" cy="111455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110680" y="6457890"/>
            <a:ext cx="92840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An elementary introduction to information geometry, Entropy 22.10 (2020)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513" y="4556814"/>
            <a:ext cx="5484027" cy="6366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5390" y="5265954"/>
            <a:ext cx="6322055" cy="7118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2066" y="6073248"/>
            <a:ext cx="1392895" cy="404389"/>
          </a:xfrm>
          <a:prstGeom prst="rect">
            <a:avLst/>
          </a:prstGeom>
        </p:spPr>
      </p:pic>
      <p:pic>
        <p:nvPicPr>
          <p:cNvPr id="9" name="Picture 8" descr="(M,g,\nabla,\nabla^*)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456" y="363193"/>
            <a:ext cx="2853220" cy="599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2705" y="2495285"/>
            <a:ext cx="3783056" cy="1557729"/>
          </a:xfrm>
          <a:prstGeom prst="rect">
            <a:avLst/>
          </a:prstGeom>
        </p:spPr>
      </p:pic>
      <p:sp>
        <p:nvSpPr>
          <p:cNvPr id="11" name="Curved Right Arrow 10"/>
          <p:cNvSpPr/>
          <p:nvPr/>
        </p:nvSpPr>
        <p:spPr>
          <a:xfrm>
            <a:off x="195649" y="3249827"/>
            <a:ext cx="1213021" cy="1960591"/>
          </a:xfrm>
          <a:prstGeom prst="curvedRightArrow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07591" y="5302466"/>
            <a:ext cx="1449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meaning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63527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680" y="1651021"/>
            <a:ext cx="11429999" cy="5095767"/>
          </a:xfrm>
        </p:spPr>
        <p:txBody>
          <a:bodyPr>
            <a:normAutofit/>
          </a:bodyPr>
          <a:lstStyle/>
          <a:p>
            <a:r>
              <a:rPr lang="en-US" dirty="0" smtClean="0"/>
              <a:t>Regular statistical parametric models (identifiable and finite positive-definite FIM)</a:t>
            </a:r>
          </a:p>
          <a:p>
            <a:endParaRPr lang="en-US" dirty="0"/>
          </a:p>
          <a:p>
            <a:r>
              <a:rPr lang="en-US" dirty="0" smtClean="0"/>
              <a:t>Amari’s </a:t>
            </a:r>
            <a:r>
              <a:rPr lang="el-GR" b="1" dirty="0">
                <a:solidFill>
                  <a:srgbClr val="FF0000"/>
                </a:solidFill>
              </a:rPr>
              <a:t>α</a:t>
            </a:r>
            <a:r>
              <a:rPr lang="en-US" b="1" dirty="0" smtClean="0">
                <a:solidFill>
                  <a:srgbClr val="FF0000"/>
                </a:solidFill>
              </a:rPr>
              <a:t>-connections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r>
              <a:rPr lang="en-US" dirty="0" smtClean="0"/>
              <a:t>0-connection is </a:t>
            </a:r>
            <a:r>
              <a:rPr lang="en-US" b="1" dirty="0">
                <a:solidFill>
                  <a:srgbClr val="FF0000"/>
                </a:solidFill>
              </a:rPr>
              <a:t>Fisher</a:t>
            </a:r>
            <a:r>
              <a:rPr lang="en-US" b="1" dirty="0" smtClean="0">
                <a:solidFill>
                  <a:srgbClr val="FF0000"/>
                </a:solidFill>
              </a:rPr>
              <a:t> Levi-</a:t>
            </a:r>
            <a:r>
              <a:rPr lang="en-US" b="1" dirty="0" err="1" smtClean="0">
                <a:solidFill>
                  <a:srgbClr val="FF0000"/>
                </a:solidFill>
              </a:rPr>
              <a:t>Civita</a:t>
            </a:r>
            <a:r>
              <a:rPr lang="en-US" b="1" dirty="0" smtClean="0">
                <a:solidFill>
                  <a:srgbClr val="FF0000"/>
                </a:solidFill>
              </a:rPr>
              <a:t> connection</a:t>
            </a:r>
            <a:r>
              <a:rPr lang="en-US" dirty="0" smtClean="0"/>
              <a:t> </a:t>
            </a:r>
          </a:p>
          <a:p>
            <a:r>
              <a:rPr lang="en-US" dirty="0" smtClean="0"/>
              <a:t>1-connection is </a:t>
            </a:r>
            <a:r>
              <a:rPr lang="en-US" b="1" dirty="0" smtClean="0">
                <a:solidFill>
                  <a:srgbClr val="FF0000"/>
                </a:solidFill>
              </a:rPr>
              <a:t>exponential connection  </a:t>
            </a:r>
            <a:r>
              <a:rPr lang="en-US" dirty="0" smtClean="0"/>
              <a:t>(flat for exponential families)</a:t>
            </a:r>
          </a:p>
          <a:p>
            <a:r>
              <a:rPr lang="en-US" dirty="0" smtClean="0"/>
              <a:t>-1 connection is </a:t>
            </a:r>
            <a:r>
              <a:rPr lang="en-US" b="1" dirty="0" smtClean="0">
                <a:solidFill>
                  <a:srgbClr val="FF0000"/>
                </a:solidFill>
              </a:rPr>
              <a:t>mixture connection  </a:t>
            </a:r>
            <a:r>
              <a:rPr lang="en-US" dirty="0"/>
              <a:t>(flat for </a:t>
            </a:r>
            <a:r>
              <a:rPr lang="en-US" dirty="0" smtClean="0"/>
              <a:t>mixture </a:t>
            </a:r>
            <a:r>
              <a:rPr lang="en-US" dirty="0"/>
              <a:t>families)</a:t>
            </a: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93355" y="-153858"/>
            <a:ext cx="12161109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Amari/</a:t>
            </a:r>
            <a:r>
              <a:rPr lang="en-US" b="1" dirty="0" err="1" smtClean="0">
                <a:solidFill>
                  <a:schemeClr val="accent1"/>
                </a:solidFill>
              </a:rPr>
              <a:t>Chentsov’s</a:t>
            </a:r>
            <a:r>
              <a:rPr lang="en-US" b="1" dirty="0" smtClean="0">
                <a:solidFill>
                  <a:schemeClr val="accent1"/>
                </a:solidFill>
              </a:rPr>
              <a:t>  </a:t>
            </a:r>
            <a:r>
              <a:rPr lang="el-GR" b="1" dirty="0" smtClean="0">
                <a:solidFill>
                  <a:schemeClr val="accent1"/>
                </a:solidFill>
              </a:rPr>
              <a:t>α</a:t>
            </a:r>
            <a:r>
              <a:rPr lang="en-US" b="1" dirty="0" smtClean="0">
                <a:solidFill>
                  <a:schemeClr val="accent1"/>
                </a:solidFill>
              </a:rPr>
              <a:t>-structures  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5" name="Picture 2" descr="\calP \eqdef \left\{p_\theta(x)\right\}_{\theta\in\Theta}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6118" y="2060719"/>
            <a:ext cx="2388011" cy="462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l(\theta;x) \eqdef \log L(\theta;x)=\log p_\theta(x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159" y="3829666"/>
            <a:ext cx="4953789" cy="452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\left\{(\calP, \leftsub{\calP}g, \leftsub{\calP}\nabla^{-\alpha},\leftsub{\calP}\nabla^{+\alpha})\right\}_{\alpha\in\bbR}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120" y="938988"/>
            <a:ext cx="5750560" cy="632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3859" y="3041710"/>
            <a:ext cx="1638300" cy="54292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14680" y="6377456"/>
            <a:ext cx="120807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Amari, Differential geometry of curved exponential families-curvatures and information loss, Annals of Statistics (1982)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0554" y="3025575"/>
            <a:ext cx="3285777" cy="72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13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083" y="91124"/>
            <a:ext cx="10515600" cy="1325563"/>
          </a:xfrm>
        </p:spPr>
        <p:txBody>
          <a:bodyPr/>
          <a:lstStyle/>
          <a:p>
            <a:r>
              <a:rPr lang="en-US" b="1" dirty="0" err="1" smtClean="0">
                <a:solidFill>
                  <a:schemeClr val="accent1"/>
                </a:solidFill>
              </a:rPr>
              <a:t>Lauritzen</a:t>
            </a:r>
            <a:r>
              <a:rPr lang="en-US" b="1" dirty="0" smtClean="0">
                <a:solidFill>
                  <a:schemeClr val="accent1"/>
                </a:solidFill>
              </a:rPr>
              <a:t>’ </a:t>
            </a:r>
            <a:r>
              <a:rPr lang="en-US" b="1" dirty="0">
                <a:solidFill>
                  <a:schemeClr val="accent1"/>
                </a:solidFill>
              </a:rPr>
              <a:t>s</a:t>
            </a:r>
            <a:r>
              <a:rPr lang="en-US" b="1" dirty="0" smtClean="0">
                <a:solidFill>
                  <a:schemeClr val="accent1"/>
                </a:solidFill>
              </a:rPr>
              <a:t>tatistical manifolds: Cubic tensor   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474" y="156082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Beware: Apply also to non-statistical contexts too! </a:t>
            </a:r>
          </a:p>
          <a:p>
            <a:pPr marL="0" indent="0">
              <a:buNone/>
            </a:pPr>
            <a:r>
              <a:rPr lang="en-US" sz="3200" dirty="0" smtClean="0"/>
              <a:t>Dualistic structure with metric  tensor g and </a:t>
            </a:r>
            <a:r>
              <a:rPr lang="en-US" sz="3200" b="1" dirty="0" smtClean="0">
                <a:solidFill>
                  <a:srgbClr val="FF0000"/>
                </a:solidFill>
              </a:rPr>
              <a:t>cubic tensor </a:t>
            </a:r>
            <a:r>
              <a:rPr lang="en-US" sz="3200" dirty="0" smtClean="0"/>
              <a:t>C</a:t>
            </a:r>
            <a:endParaRPr lang="en-US" sz="3200" dirty="0"/>
          </a:p>
        </p:txBody>
      </p:sp>
      <p:pic>
        <p:nvPicPr>
          <p:cNvPr id="7170" name="Picture 2" descr="(M,g,C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941" y="1352581"/>
            <a:ext cx="2232133" cy="680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_{ijk} \eqdef \Gamma_{ij}^k-{\Gamma^{*}}_{ij}^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304" y="4948786"/>
            <a:ext cx="2861347" cy="643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C(X,Y,Z) \eqdef  \inner{\nabla_X Y-\nabla^*_X Y}{Z}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577" y="2741270"/>
            <a:ext cx="6186295" cy="579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C_{ijk} = C(\partial_i,\partial_j,\partial_k)=\inner{\nabla_{\partial_i} {\partial_j}-\nabla^*_{\partial_i} {\partial_j}}{{\partial_k}}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004" y="3510280"/>
            <a:ext cx="7620000" cy="590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97577" y="4992160"/>
            <a:ext cx="2374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 a local basis: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1165699" y="4137634"/>
            <a:ext cx="104856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 </a:t>
            </a:r>
            <a:r>
              <a:rPr lang="en-US" sz="2800" dirty="0" smtClean="0"/>
              <a:t> C is </a:t>
            </a:r>
            <a:r>
              <a:rPr lang="en-US" sz="2800" b="1" dirty="0" smtClean="0">
                <a:solidFill>
                  <a:srgbClr val="FF0000"/>
                </a:solidFill>
              </a:rPr>
              <a:t>totally symmetric </a:t>
            </a:r>
            <a:r>
              <a:rPr lang="en-US" sz="2800" dirty="0" smtClean="0"/>
              <a:t>(= components invariant by index permutation)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3678971" y="6424129"/>
            <a:ext cx="115706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chemeClr val="accent6"/>
                </a:solidFill>
              </a:rPr>
              <a:t>Lauritzen</a:t>
            </a:r>
            <a:r>
              <a:rPr lang="en-US" b="1" dirty="0">
                <a:solidFill>
                  <a:schemeClr val="accent6"/>
                </a:solidFill>
              </a:rPr>
              <a:t>, Statistical manifolds, Differential geometry in statistical inference 10 (1987)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62619" y="2736826"/>
            <a:ext cx="1628775" cy="838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7577" y="5737219"/>
            <a:ext cx="1809750" cy="638175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2817341" y="5849060"/>
            <a:ext cx="973383" cy="4411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011622" y="5867350"/>
            <a:ext cx="7742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Levi-</a:t>
            </a:r>
            <a:r>
              <a:rPr lang="en-US" sz="2400" dirty="0" err="1" smtClean="0"/>
              <a:t>Civita</a:t>
            </a:r>
            <a:r>
              <a:rPr lang="en-US" sz="2400" dirty="0" smtClean="0"/>
              <a:t> connection is self-dual with respect to the metric!</a:t>
            </a:r>
            <a:endParaRPr lang="en-US" sz="2400" dirty="0"/>
          </a:p>
        </p:txBody>
      </p:sp>
      <p:sp>
        <p:nvSpPr>
          <p:cNvPr id="11" name="Curved Right Arrow 10"/>
          <p:cNvSpPr/>
          <p:nvPr/>
        </p:nvSpPr>
        <p:spPr>
          <a:xfrm>
            <a:off x="148826" y="5307819"/>
            <a:ext cx="477474" cy="658396"/>
          </a:xfrm>
          <a:prstGeom prst="curved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183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209" y="-22252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800" b="1" dirty="0" err="1" smtClean="0">
                <a:solidFill>
                  <a:schemeClr val="accent1"/>
                </a:solidFill>
              </a:rPr>
              <a:t>Eguchi’s</a:t>
            </a:r>
            <a:r>
              <a:rPr lang="en-US" sz="4800" b="1" dirty="0" smtClean="0">
                <a:solidFill>
                  <a:schemeClr val="accent1"/>
                </a:solidFill>
              </a:rPr>
              <a:t> Information geometry of divergences</a:t>
            </a:r>
            <a:endParaRPr lang="en-US" sz="4800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78336"/>
            <a:ext cx="10515600" cy="4351338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Reverse/dual parameter divergence </a:t>
            </a:r>
            <a:r>
              <a:rPr lang="en-US" dirty="0" smtClean="0"/>
              <a:t>(reference duality)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Statistical manifold structures:</a:t>
            </a:r>
            <a:endParaRPr lang="en-US" dirty="0"/>
          </a:p>
        </p:txBody>
      </p:sp>
      <p:pic>
        <p:nvPicPr>
          <p:cNvPr id="10242" name="Picture 2" descr="(M,\gD,\nablaD,\nablaDstar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9892" y="2952298"/>
            <a:ext cx="3790805" cy="65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D^*(\theta:\theta') \eqdef D(\theta':\theta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9892" y="1626463"/>
            <a:ext cx="5259198" cy="716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\begin{eqnarray}&#10; \gD &amp;\eqdef &amp; -\partial_{i,j} D(\theta:\theta')|_{\theta=\theta'} = \gDstar,\\ &#10; \GammaD_{ijk}&amp;\eqdef&amp; -\partial_{ij,k} D(\theta:\theta')|_{\theta=\theta'},\\&#10;  \GammaDstar_{ijk}&amp;\eqdef&amp; -\partial_{k,ij} D(\theta:\theta')|_{\theta=\theta'}.&#10;\end{eqnarray}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15" y="3785305"/>
            <a:ext cx="5389285" cy="1603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 descr="\CD_{ijk}= \GammaDstar_{ijk}-\GammaD_{ijk}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2022" y="3976200"/>
            <a:ext cx="3551604" cy="47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0" name="Picture 10" descr="(M,\gD,\CD)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3098" y="2924181"/>
            <a:ext cx="2607449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2" name="Picture 12" descr="({D^*})^*=D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3192" y="1620995"/>
            <a:ext cx="2552764" cy="66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4" name="Picture 14" descr="\left\{(M,\gD,\CD^\alpha) \equiv (M,\gD,\nablaD^{-\alpha},(\nablaD^{-\alpha})^*= \nablaD^{\alpha})\right\}_{\alpha\in\bbR}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95" y="5602700"/>
            <a:ext cx="7211429" cy="60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1678497" y="5513364"/>
            <a:ext cx="922789" cy="7879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56" name="Picture 16" descr="\nablaD^*=\leftsup{D^*}\nabla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2022" y="4892798"/>
            <a:ext cx="1967276" cy="415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12"/>
          <p:cNvSpPr/>
          <p:nvPr/>
        </p:nvSpPr>
        <p:spPr>
          <a:xfrm>
            <a:off x="6720042" y="4610003"/>
            <a:ext cx="922789" cy="7879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601286" y="6419410"/>
            <a:ext cx="98167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accent6"/>
                </a:solidFill>
              </a:rPr>
              <a:t>Eguchi</a:t>
            </a:r>
            <a:r>
              <a:rPr lang="en-US" sz="2000" b="1" dirty="0">
                <a:solidFill>
                  <a:schemeClr val="accent6"/>
                </a:solidFill>
              </a:rPr>
              <a:t>, Geometry of minimum contrast, Hiroshima Mathematical Journal 22.3 (1992) </a:t>
            </a:r>
          </a:p>
        </p:txBody>
      </p:sp>
    </p:spTree>
    <p:extLst>
      <p:ext uri="{BB962C8B-B14F-4D97-AF65-F5344CB8AC3E}">
        <p14:creationId xmlns:p14="http://schemas.microsoft.com/office/powerpoint/2010/main" val="219147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907025" y="1122208"/>
            <a:ext cx="11088329" cy="4324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accent1"/>
                </a:solidFill>
              </a:rPr>
              <a:t>Part II.C 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- Bregman manifolds: Dually flat spaces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06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192" y="0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Dually flat geometry from a convex function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0814" y="938384"/>
            <a:ext cx="8771375" cy="46809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2560" y="5449270"/>
            <a:ext cx="117078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Not necessarily related to statistical models,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				but can always be realized by a regular statistical model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04768" y="6457890"/>
            <a:ext cx="117872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  <a:latin typeface="Arial" panose="020B0604020202020204" pitchFamily="34" charset="0"/>
              </a:rPr>
              <a:t>Vân </a:t>
            </a:r>
            <a:r>
              <a:rPr lang="en-US" sz="2000" b="1" dirty="0" err="1">
                <a:solidFill>
                  <a:schemeClr val="accent6"/>
                </a:solidFill>
                <a:latin typeface="Arial" panose="020B0604020202020204" pitchFamily="34" charset="0"/>
              </a:rPr>
              <a:t>Lê</a:t>
            </a:r>
            <a:r>
              <a:rPr lang="en-US" sz="2000" b="1" dirty="0">
                <a:solidFill>
                  <a:schemeClr val="accent6"/>
                </a:solidFill>
                <a:latin typeface="Arial" panose="020B0604020202020204" pitchFamily="34" charset="0"/>
              </a:rPr>
              <a:t>, </a:t>
            </a:r>
            <a:r>
              <a:rPr lang="en-US" sz="2000" b="1" dirty="0" err="1">
                <a:solidFill>
                  <a:schemeClr val="accent6"/>
                </a:solidFill>
                <a:latin typeface="Arial" panose="020B0604020202020204" pitchFamily="34" charset="0"/>
              </a:rPr>
              <a:t>Hông</a:t>
            </a:r>
            <a:r>
              <a:rPr lang="en-US" sz="2000" b="1" dirty="0">
                <a:solidFill>
                  <a:schemeClr val="accent6"/>
                </a:solidFill>
                <a:latin typeface="Arial" panose="020B0604020202020204" pitchFamily="34" charset="0"/>
              </a:rPr>
              <a:t>. "Statistical manifolds are statistical models." </a:t>
            </a:r>
            <a:r>
              <a:rPr lang="en-US" sz="2000" b="1" i="1" dirty="0">
                <a:solidFill>
                  <a:schemeClr val="accent6"/>
                </a:solidFill>
                <a:latin typeface="Arial" panose="020B0604020202020204" pitchFamily="34" charset="0"/>
              </a:rPr>
              <a:t>Journal of Geometry</a:t>
            </a:r>
            <a:r>
              <a:rPr lang="en-US" sz="2000" b="1" dirty="0">
                <a:solidFill>
                  <a:schemeClr val="accent6"/>
                </a:solidFill>
                <a:latin typeface="Arial" panose="020B0604020202020204" pitchFamily="34" charset="0"/>
              </a:rPr>
              <a:t> 84.1-2 (</a:t>
            </a:r>
            <a:r>
              <a:rPr lang="en-US" sz="2000" b="1" dirty="0" smtClean="0">
                <a:solidFill>
                  <a:schemeClr val="accent6"/>
                </a:solidFill>
                <a:latin typeface="Arial" panose="020B0604020202020204" pitchFamily="34" charset="0"/>
              </a:rPr>
              <a:t>2006)</a:t>
            </a:r>
            <a:endParaRPr lang="en-US" sz="20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825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108" y="4231747"/>
            <a:ext cx="11270335" cy="1325563"/>
          </a:xfrm>
        </p:spPr>
        <p:txBody>
          <a:bodyPr>
            <a:normAutofit/>
          </a:bodyPr>
          <a:lstStyle/>
          <a:p>
            <a:r>
              <a:rPr lang="en-US" sz="3600" b="1" u="sng" dirty="0" err="1" smtClean="0">
                <a:solidFill>
                  <a:srgbClr val="FF0000"/>
                </a:solidFill>
                <a:latin typeface="+mn-lt"/>
              </a:rPr>
              <a:t>Crouzeix’s</a:t>
            </a:r>
            <a:r>
              <a:rPr lang="en-US" sz="3600" b="1" u="sng" dirty="0" smtClean="0">
                <a:solidFill>
                  <a:srgbClr val="FF0000"/>
                </a:solidFill>
                <a:latin typeface="+mn-lt"/>
              </a:rPr>
              <a:t> identity</a:t>
            </a:r>
            <a:r>
              <a:rPr lang="en-US" sz="3600" dirty="0" smtClean="0">
                <a:latin typeface="+mn-lt"/>
              </a:rPr>
              <a:t>: x</a:t>
            </a:r>
            <a:r>
              <a:rPr lang="en-US" sz="3600" dirty="0"/>
              <a:t> </a:t>
            </a:r>
            <a:r>
              <a:rPr lang="en-US" sz="3600" dirty="0" smtClean="0"/>
              <a:t>of Hessians of convex conjugates= Id:</a:t>
            </a:r>
            <a:endParaRPr lang="en-US" sz="3600" dirty="0"/>
          </a:p>
        </p:txBody>
      </p:sp>
      <p:pic>
        <p:nvPicPr>
          <p:cNvPr id="4098" name="Picture 2" descr="\nabla^{2} F(\theta) \nabla^{2} F^{*}(\eta)=I&#10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200" y="5427474"/>
            <a:ext cx="5690528" cy="81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64126" y="175491"/>
            <a:ext cx="11506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chemeClr val="accent1"/>
                </a:solidFill>
              </a:rPr>
              <a:t>Metric tensor using covariant/contravariant notations</a:t>
            </a:r>
            <a:endParaRPr lang="en-US" sz="4000" b="1" dirty="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2253" y="1172694"/>
            <a:ext cx="3618073" cy="1976136"/>
          </a:xfrm>
          <a:prstGeom prst="rect">
            <a:avLst/>
          </a:prstGeom>
        </p:spPr>
      </p:pic>
      <p:pic>
        <p:nvPicPr>
          <p:cNvPr id="4100" name="Picture 4" descr="g_{ij}(\theta)=\nabla^2F(\theta)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527" y="1942670"/>
            <a:ext cx="4681390" cy="848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49745" y="1501054"/>
            <a:ext cx="5973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2-covariant metric tensor </a:t>
            </a:r>
            <a:r>
              <a:rPr lang="en-US" sz="2400" dirty="0" smtClean="0"/>
              <a:t>in local coordinates: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849745" y="2936659"/>
            <a:ext cx="5188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Dual  metric tensor </a:t>
            </a:r>
            <a:r>
              <a:rPr lang="en-US" sz="2400" dirty="0" smtClean="0"/>
              <a:t>in local coordinates: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265289" y="6457890"/>
            <a:ext cx="101739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accent6"/>
                </a:solidFill>
              </a:rPr>
              <a:t>An elementary introduction to information geometry." Entropy 22.10 (2020)</a:t>
            </a:r>
            <a:endParaRPr lang="en-US" sz="2000" b="1" dirty="0">
              <a:solidFill>
                <a:schemeClr val="accent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467385" y="2917997"/>
            <a:ext cx="22104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Reciprocal basis</a:t>
            </a: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0203" y="3403759"/>
            <a:ext cx="7831525" cy="1216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1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83293" y="-200713"/>
            <a:ext cx="11889258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Bregman information geometry: Bregman manifolds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63510"/>
            <a:ext cx="5795319" cy="495652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27922" y="733246"/>
            <a:ext cx="5923929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</a:t>
            </a:r>
            <a:r>
              <a:rPr lang="en-US" sz="2800" dirty="0" smtClean="0"/>
              <a:t>tart from a potential function F(</a:t>
            </a:r>
            <a:r>
              <a:rPr lang="el-GR" sz="2800" dirty="0"/>
              <a:t>θ</a:t>
            </a:r>
            <a:r>
              <a:rPr lang="en-US" sz="2800" dirty="0" smtClean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Get the dual potential function F</a:t>
            </a:r>
            <a:r>
              <a:rPr lang="en-US" sz="2800" baseline="30000" dirty="0" smtClean="0"/>
              <a:t>*</a:t>
            </a:r>
            <a:r>
              <a:rPr lang="en-US" sz="2800" dirty="0" smtClean="0"/>
              <a:t>(</a:t>
            </a:r>
            <a:r>
              <a:rPr lang="el-GR" sz="2800" dirty="0" smtClean="0"/>
              <a:t>η</a:t>
            </a:r>
            <a:r>
              <a:rPr lang="en-US" sz="2800" dirty="0" smtClean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Define the primal flat connection:</a:t>
            </a:r>
          </a:p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Define the dual flat connection: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Get the dual Bregman divergences</a:t>
            </a:r>
          </a:p>
          <a:p>
            <a:r>
              <a:rPr lang="en-US" sz="2800" dirty="0"/>
              <a:t>o</a:t>
            </a:r>
            <a:r>
              <a:rPr lang="en-US" sz="2800" dirty="0" smtClean="0"/>
              <a:t>r dual </a:t>
            </a:r>
            <a:r>
              <a:rPr lang="en-US" sz="2800" dirty="0" err="1" smtClean="0"/>
              <a:t>Fenchel</a:t>
            </a:r>
            <a:r>
              <a:rPr lang="en-US" sz="2800" dirty="0" smtClean="0"/>
              <a:t>-Young divergences</a:t>
            </a:r>
            <a:endParaRPr lang="en-US" sz="2800" dirty="0"/>
          </a:p>
        </p:txBody>
      </p:sp>
      <p:sp>
        <p:nvSpPr>
          <p:cNvPr id="9" name="Rectangle 8"/>
          <p:cNvSpPr/>
          <p:nvPr/>
        </p:nvSpPr>
        <p:spPr>
          <a:xfrm>
            <a:off x="2518721" y="6422591"/>
            <a:ext cx="114073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The many faces of information </a:t>
            </a:r>
            <a:r>
              <a:rPr lang="en-US" sz="2400" b="1" dirty="0" smtClean="0">
                <a:solidFill>
                  <a:schemeClr val="accent6"/>
                </a:solidFill>
              </a:rPr>
              <a:t>geometry</a:t>
            </a:r>
            <a:r>
              <a:rPr lang="en-US" sz="2400" b="1" dirty="0">
                <a:solidFill>
                  <a:schemeClr val="accent6"/>
                </a:solidFill>
              </a:rPr>
              <a:t>, Notices of the AMS, January 2022</a:t>
            </a:r>
          </a:p>
        </p:txBody>
      </p:sp>
      <p:pic>
        <p:nvPicPr>
          <p:cNvPr id="10" name="Picture 2" descr=" \leftsup{F}g = \nabla^2 F(\theta)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3310" y="1229953"/>
            <a:ext cx="2610636" cy="606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 \leftsup{F}\Gamma_{ijk}(\theta)=0&#10;&#10;&#10;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8454" y="3748954"/>
            <a:ext cx="2215492" cy="551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 \leftsup{F}{\Gamma^*}^{ijk}(\eta)=0&#10;&#10;&#10;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4576" y="4652593"/>
            <a:ext cx="2524083" cy="602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 \leftsup{F}g^* = \nabla^2 F^*(\eta)&#10;&#10;&#10;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001" y="2596394"/>
            <a:ext cx="2941658" cy="584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F^*(\eta) = \sup_{\theta\in\Theta} \{\theta^\top\eta-F(\theta)\}&#10;&#10;&#10;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891" y="5820033"/>
            <a:ext cx="4171521" cy="41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5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131" y="2201967"/>
            <a:ext cx="7726977" cy="5590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44" y="2690997"/>
            <a:ext cx="5743575" cy="1066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508" y="-175047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Bregman manifolds vs Hessian manifolds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508" y="1194223"/>
            <a:ext cx="10011033" cy="4351338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Hessian metric </a:t>
            </a:r>
            <a:r>
              <a:rPr lang="en-US" dirty="0" err="1" smtClean="0"/>
              <a:t>wrt</a:t>
            </a:r>
            <a:r>
              <a:rPr lang="en-US" dirty="0" smtClean="0"/>
              <a:t>. a </a:t>
            </a:r>
            <a:r>
              <a:rPr lang="en-US" b="1" dirty="0" smtClean="0">
                <a:solidFill>
                  <a:srgbClr val="FF0000"/>
                </a:solidFill>
              </a:rPr>
              <a:t>flat connection </a:t>
            </a:r>
            <a:r>
              <a:rPr lang="en-US" dirty="0" smtClean="0"/>
              <a:t>∇, function is 0-form on M:</a:t>
            </a:r>
          </a:p>
          <a:p>
            <a:endParaRPr lang="en-US" dirty="0"/>
          </a:p>
          <a:p>
            <a:r>
              <a:rPr lang="en-US" b="1" dirty="0" smtClean="0">
                <a:solidFill>
                  <a:srgbClr val="FF0000"/>
                </a:solidFill>
              </a:rPr>
              <a:t>Hessian operator: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b="1" dirty="0" smtClean="0">
                <a:solidFill>
                  <a:srgbClr val="FF0000"/>
                </a:solidFill>
              </a:rPr>
              <a:t>Bregman manifold</a:t>
            </a:r>
            <a:r>
              <a:rPr lang="en-US" dirty="0" smtClean="0"/>
              <a:t>: geometry on an open convex domain: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26" name="Picture 2" descr="The Geometry of Hessian Structures: Shima, Hirohiko: 9789812700315:  Amazon.com: Book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8806" y="469991"/>
            <a:ext cx="1167477" cy="1728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3926" y="1538199"/>
            <a:ext cx="1752600" cy="695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682" y="4749694"/>
            <a:ext cx="2466975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1086" y="5544538"/>
            <a:ext cx="2714625" cy="6572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56716" y="4697306"/>
            <a:ext cx="2686050" cy="7143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11408" y="5439763"/>
            <a:ext cx="3095625" cy="7620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3536307" y="4826300"/>
            <a:ext cx="1410345" cy="459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3587450" y="5591251"/>
            <a:ext cx="1410345" cy="459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6200488" y="2849752"/>
            <a:ext cx="1410345" cy="7482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∇ </a:t>
            </a:r>
            <a:r>
              <a:rPr lang="en-US" sz="3200" b="1" dirty="0" smtClean="0"/>
              <a:t>flat</a:t>
            </a:r>
            <a:endParaRPr lang="en-US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52415" y="2673504"/>
            <a:ext cx="4191000" cy="105727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801086" y="4195407"/>
            <a:ext cx="30604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Here, ∇ = gradient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5156715" y="4186486"/>
            <a:ext cx="52234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Here, ∇,</a:t>
            </a:r>
            <a:r>
              <a:rPr lang="en-US" sz="2400" dirty="0"/>
              <a:t> </a:t>
            </a:r>
            <a:r>
              <a:rPr lang="en-US" sz="2400" dirty="0" smtClean="0"/>
              <a:t>∇</a:t>
            </a:r>
            <a:r>
              <a:rPr lang="en-US" sz="2400" baseline="30000" dirty="0" smtClean="0"/>
              <a:t>*</a:t>
            </a:r>
            <a:r>
              <a:rPr lang="en-US" sz="2400" dirty="0" smtClean="0"/>
              <a:t> = affine flat connections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121508" y="6262782"/>
            <a:ext cx="126359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N., On geodesic triangles with right angles in a dually flat space, Progress in Information Geometry: Theory and Applications, Springer, 2021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28329" y="1617728"/>
            <a:ext cx="51424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Riemannian Hessian metric when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58215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6923" y="855406"/>
            <a:ext cx="11707761" cy="5713179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Positive-definite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 B</a:t>
            </a:r>
            <a:r>
              <a:rPr lang="en-US" baseline="-25000" dirty="0" smtClean="0"/>
              <a:t>F</a:t>
            </a:r>
            <a:r>
              <a:rPr lang="en-US" dirty="0" smtClean="0"/>
              <a:t>(</a:t>
            </a:r>
            <a:r>
              <a:rPr lang="el-GR" dirty="0" smtClean="0"/>
              <a:t>θ</a:t>
            </a:r>
            <a:r>
              <a:rPr lang="en-US" baseline="-25000" dirty="0" smtClean="0"/>
              <a:t>1</a:t>
            </a:r>
            <a:r>
              <a:rPr lang="en-US" dirty="0" smtClean="0"/>
              <a:t> :</a:t>
            </a:r>
            <a:r>
              <a:rPr lang="el-GR" dirty="0" smtClean="0"/>
              <a:t> θ</a:t>
            </a:r>
            <a:r>
              <a:rPr lang="en-US" baseline="-25000" dirty="0" smtClean="0"/>
              <a:t>2</a:t>
            </a:r>
            <a:r>
              <a:rPr lang="en-US" dirty="0" smtClean="0"/>
              <a:t>) &gt; 0 when </a:t>
            </a:r>
            <a:r>
              <a:rPr lang="el-GR" dirty="0" smtClean="0"/>
              <a:t>θ</a:t>
            </a:r>
            <a:r>
              <a:rPr lang="en-US" baseline="-25000" dirty="0" smtClean="0"/>
              <a:t>1</a:t>
            </a:r>
            <a:r>
              <a:rPr lang="en-US" dirty="0" smtClean="0"/>
              <a:t> </a:t>
            </a:r>
            <a:r>
              <a:rPr lang="en-US" dirty="0"/>
              <a:t>≠</a:t>
            </a:r>
            <a:r>
              <a:rPr lang="en-US" dirty="0" smtClean="0"/>
              <a:t> </a:t>
            </a:r>
            <a:r>
              <a:rPr lang="el-GR" dirty="0" smtClean="0"/>
              <a:t>θ</a:t>
            </a:r>
            <a:r>
              <a:rPr lang="en-US" baseline="-25000" dirty="0" smtClean="0"/>
              <a:t>2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</a:t>
            </a:r>
            <a:r>
              <a:rPr lang="en-US" baseline="-25000" dirty="0" smtClean="0"/>
              <a:t>F</a:t>
            </a:r>
            <a:r>
              <a:rPr lang="en-US" dirty="0" smtClean="0"/>
              <a:t>(</a:t>
            </a:r>
            <a:r>
              <a:rPr lang="el-GR" dirty="0" smtClean="0"/>
              <a:t>θ</a:t>
            </a:r>
            <a:r>
              <a:rPr lang="en-US" baseline="-25000" dirty="0" smtClean="0"/>
              <a:t>1</a:t>
            </a:r>
            <a:r>
              <a:rPr lang="en-US" dirty="0" smtClean="0"/>
              <a:t> :</a:t>
            </a:r>
            <a:r>
              <a:rPr lang="el-GR" dirty="0" smtClean="0"/>
              <a:t> θ</a:t>
            </a:r>
            <a:r>
              <a:rPr lang="en-US" baseline="-25000" dirty="0"/>
              <a:t>2</a:t>
            </a:r>
            <a:r>
              <a:rPr lang="en-US" dirty="0" smtClean="0"/>
              <a:t>)</a:t>
            </a:r>
            <a:r>
              <a:rPr lang="en-US" dirty="0"/>
              <a:t> </a:t>
            </a:r>
            <a:r>
              <a:rPr lang="en-US" dirty="0" smtClean="0"/>
              <a:t>= 0 </a:t>
            </a:r>
            <a:r>
              <a:rPr lang="en-US" b="1" dirty="0" smtClean="0"/>
              <a:t>if and only if </a:t>
            </a:r>
            <a:r>
              <a:rPr lang="el-GR" dirty="0" smtClean="0"/>
              <a:t>θ</a:t>
            </a:r>
            <a:r>
              <a:rPr lang="en-US" baseline="-25000" dirty="0" smtClean="0"/>
              <a:t>1</a:t>
            </a:r>
            <a:r>
              <a:rPr lang="en-US" dirty="0" smtClean="0"/>
              <a:t> = </a:t>
            </a:r>
            <a:r>
              <a:rPr lang="el-GR" dirty="0" smtClean="0"/>
              <a:t>θ</a:t>
            </a:r>
            <a:r>
              <a:rPr lang="en-US" baseline="-25000" dirty="0" smtClean="0"/>
              <a:t>2</a:t>
            </a:r>
            <a:endParaRPr lang="en-US" dirty="0" smtClean="0"/>
          </a:p>
          <a:p>
            <a:pPr lvl="1"/>
            <a:endParaRPr lang="en-US" baseline="-25000" dirty="0"/>
          </a:p>
          <a:p>
            <a:r>
              <a:rPr lang="en-US" b="1" dirty="0" smtClean="0">
                <a:solidFill>
                  <a:srgbClr val="FF0000"/>
                </a:solidFill>
              </a:rPr>
              <a:t>Symmetric</a:t>
            </a:r>
            <a:r>
              <a:rPr lang="en-US" dirty="0" smtClean="0"/>
              <a:t> only for </a:t>
            </a:r>
            <a:r>
              <a:rPr lang="en-US" dirty="0" smtClean="0">
                <a:solidFill>
                  <a:schemeClr val="accent2"/>
                </a:solidFill>
              </a:rPr>
              <a:t>generalized squared Euclidean/</a:t>
            </a:r>
            <a:r>
              <a:rPr lang="en-US" dirty="0" err="1" smtClean="0">
                <a:solidFill>
                  <a:schemeClr val="accent2"/>
                </a:solidFill>
              </a:rPr>
              <a:t>Mahalanobis</a:t>
            </a:r>
            <a:r>
              <a:rPr lang="en-US" dirty="0" smtClean="0">
                <a:solidFill>
                  <a:schemeClr val="accent2"/>
                </a:solidFill>
              </a:rPr>
              <a:t> distance</a:t>
            </a:r>
            <a:r>
              <a:rPr lang="en-US" dirty="0" smtClean="0"/>
              <a:t>, </a:t>
            </a:r>
            <a:r>
              <a:rPr lang="en-US" b="1" u="sng" dirty="0" smtClean="0">
                <a:solidFill>
                  <a:srgbClr val="FF0000"/>
                </a:solidFill>
              </a:rPr>
              <a:t>asymmetric</a:t>
            </a:r>
            <a:r>
              <a:rPr lang="en-US" dirty="0" smtClean="0"/>
              <a:t> otherwise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b="1" dirty="0" smtClean="0">
                <a:solidFill>
                  <a:srgbClr val="FF0000"/>
                </a:solidFill>
              </a:rPr>
              <a:t>Does </a:t>
            </a:r>
            <a:r>
              <a:rPr lang="en-US" b="1" i="1" dirty="0" smtClean="0">
                <a:solidFill>
                  <a:srgbClr val="FF0000"/>
                </a:solidFill>
              </a:rPr>
              <a:t>not </a:t>
            </a:r>
            <a:r>
              <a:rPr lang="en-US" b="1" dirty="0" smtClean="0">
                <a:solidFill>
                  <a:srgbClr val="FF0000"/>
                </a:solidFill>
              </a:rPr>
              <a:t>satisfy the triangle inequality </a:t>
            </a:r>
            <a:r>
              <a:rPr lang="en-US" dirty="0" smtClean="0"/>
              <a:t>of metric distances</a:t>
            </a:r>
            <a:endParaRPr lang="en-US" dirty="0"/>
          </a:p>
          <a:p>
            <a:r>
              <a:rPr lang="en-US" b="1" dirty="0" smtClean="0">
                <a:solidFill>
                  <a:srgbClr val="FF0000"/>
                </a:solidFill>
              </a:rPr>
              <a:t>Smooth/differentiable</a:t>
            </a:r>
            <a:r>
              <a:rPr lang="en-US" dirty="0" smtClean="0"/>
              <a:t> w.r.t. parameters ⇒ </a:t>
            </a:r>
            <a:r>
              <a:rPr lang="en-US" b="1" dirty="0" smtClean="0">
                <a:solidFill>
                  <a:srgbClr val="FF0000"/>
                </a:solidFill>
              </a:rPr>
              <a:t>divergences </a:t>
            </a:r>
            <a:r>
              <a:rPr lang="en-US" dirty="0" smtClean="0"/>
              <a:t>(contrast functions)</a:t>
            </a:r>
          </a:p>
          <a:p>
            <a:pPr marL="0" indent="0">
              <a:buNone/>
            </a:pPr>
            <a:endParaRPr lang="en-US" baseline="-25000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6923" y="-186813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Bregman divergences: Some properties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87374" y="2964151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/>
                </a:solidFill>
              </a:rPr>
              <a:t>[N+ 2007]</a:t>
            </a:r>
            <a:endParaRPr lang="en-US" sz="2400" b="1" dirty="0">
              <a:solidFill>
                <a:schemeClr val="accent6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809134" y="6457890"/>
            <a:ext cx="121625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accent6"/>
                </a:solidFill>
              </a:rPr>
              <a:t>[N+ 2007] Bregman Voronoi diagrams: Properties, algorithms and applications, arXiv:0709.2196 </a:t>
            </a:r>
            <a:endParaRPr lang="en-US" sz="2000" b="1" dirty="0">
              <a:solidFill>
                <a:schemeClr val="accent6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698" y="3397670"/>
            <a:ext cx="8505825" cy="628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465" y="3892275"/>
            <a:ext cx="4638675" cy="6286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189" y="3397670"/>
            <a:ext cx="1000125" cy="5905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3285" y="4520925"/>
            <a:ext cx="69342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0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907025" y="1122208"/>
            <a:ext cx="11088329" cy="4324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accent1"/>
                </a:solidFill>
              </a:rPr>
              <a:t>Part III 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Generalized convexity and divergences from convexity gaps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1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876" y="-203285"/>
            <a:ext cx="12023124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Chordal slope lemma &amp; Jensen/Bregman divergences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00" y="963826"/>
            <a:ext cx="7507864" cy="38689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0901" y="5443270"/>
            <a:ext cx="3095625" cy="571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7038" y="5239778"/>
            <a:ext cx="3800475" cy="762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96525" y="5236431"/>
            <a:ext cx="1895475" cy="6667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806" y="4912454"/>
            <a:ext cx="17970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Bregman</a:t>
            </a:r>
          </a:p>
          <a:p>
            <a:pPr algn="ctr"/>
            <a:r>
              <a:rPr lang="en-US" sz="2400" b="1" dirty="0" smtClean="0"/>
              <a:t>Divergences </a:t>
            </a:r>
          </a:p>
          <a:p>
            <a:pPr algn="ctr"/>
            <a:r>
              <a:rPr lang="en-US" sz="2400" b="1" dirty="0" smtClean="0"/>
              <a:t>(BDs):</a:t>
            </a:r>
            <a:endParaRPr lang="en-US" sz="2400" b="1" dirty="0"/>
          </a:p>
        </p:txBody>
      </p:sp>
      <p:sp>
        <p:nvSpPr>
          <p:cNvPr id="9" name="Right Arrow 8"/>
          <p:cNvSpPr/>
          <p:nvPr/>
        </p:nvSpPr>
        <p:spPr>
          <a:xfrm>
            <a:off x="5063037" y="5335028"/>
            <a:ext cx="584001" cy="666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9542376" y="5250589"/>
            <a:ext cx="659285" cy="666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570577" y="788769"/>
            <a:ext cx="21625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Jensen</a:t>
            </a:r>
          </a:p>
          <a:p>
            <a:pPr algn="ctr"/>
            <a:r>
              <a:rPr lang="en-US" sz="2400" b="1" dirty="0" smtClean="0"/>
              <a:t>Divergence (JD)</a:t>
            </a:r>
            <a:endParaRPr lang="en-US" sz="24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85600" y="1852087"/>
            <a:ext cx="3324225" cy="6477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2038" y="3921072"/>
            <a:ext cx="1905000" cy="4191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85600" y="2951004"/>
            <a:ext cx="3438525" cy="4191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11514" y="3940122"/>
            <a:ext cx="3895725" cy="381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01672" y="4637261"/>
            <a:ext cx="5810250" cy="457200"/>
          </a:xfrm>
          <a:prstGeom prst="rect">
            <a:avLst/>
          </a:prstGeom>
        </p:spPr>
      </p:pic>
      <p:sp>
        <p:nvSpPr>
          <p:cNvPr id="17" name="Down Arrow 16"/>
          <p:cNvSpPr/>
          <p:nvPr/>
        </p:nvSpPr>
        <p:spPr>
          <a:xfrm>
            <a:off x="9542376" y="2555919"/>
            <a:ext cx="565451" cy="4231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>
            <a:off x="9585752" y="3514749"/>
            <a:ext cx="565451" cy="4231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9585752" y="4301087"/>
            <a:ext cx="565451" cy="4231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30437" y="6075400"/>
            <a:ext cx="4914900" cy="66675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9804862" y="6271915"/>
            <a:ext cx="22424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[EIG, Entropy 2020]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89889" y="6163594"/>
            <a:ext cx="3640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BD as a limit of a scaled JD: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250255" y="5094461"/>
            <a:ext cx="589032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0259454" y="5557449"/>
            <a:ext cx="18954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0275927" y="5882847"/>
            <a:ext cx="18954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722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216" y="-197494"/>
            <a:ext cx="11963399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Bregman divergences </a:t>
            </a:r>
            <a:r>
              <a:rPr lang="en-US" b="1" dirty="0" err="1" smtClean="0">
                <a:solidFill>
                  <a:schemeClr val="accent1"/>
                </a:solidFill>
              </a:rPr>
              <a:t>wrt</a:t>
            </a:r>
            <a:r>
              <a:rPr lang="en-US" b="1" dirty="0" smtClean="0">
                <a:solidFill>
                  <a:schemeClr val="accent1"/>
                </a:solidFill>
              </a:rPr>
              <a:t> comparative convexity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370" y="828116"/>
            <a:ext cx="11353800" cy="5251407"/>
          </a:xfrm>
        </p:spPr>
        <p:txBody>
          <a:bodyPr/>
          <a:lstStyle/>
          <a:p>
            <a:r>
              <a:rPr lang="en-US" dirty="0" smtClean="0"/>
              <a:t>Two </a:t>
            </a:r>
            <a:r>
              <a:rPr lang="en-US" b="1" dirty="0" smtClean="0">
                <a:solidFill>
                  <a:srgbClr val="FF0000"/>
                </a:solidFill>
              </a:rPr>
              <a:t>abstract means </a:t>
            </a:r>
            <a:r>
              <a:rPr lang="en-US" dirty="0" smtClean="0"/>
              <a:t>M and N, i.e. </a:t>
            </a:r>
          </a:p>
          <a:p>
            <a:r>
              <a:rPr lang="en-US" dirty="0" smtClean="0"/>
              <a:t>Define a function F </a:t>
            </a:r>
            <a:r>
              <a:rPr lang="en-US" b="1" dirty="0" smtClean="0">
                <a:solidFill>
                  <a:srgbClr val="FF0000"/>
                </a:solidFill>
              </a:rPr>
              <a:t>(M,N) convex </a:t>
            </a:r>
            <a:r>
              <a:rPr lang="en-US" dirty="0" smtClean="0"/>
              <a:t>if 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Consider the </a:t>
            </a:r>
            <a:r>
              <a:rPr lang="en-US" dirty="0"/>
              <a:t>means </a:t>
            </a:r>
            <a:r>
              <a:rPr lang="en-US" b="1" dirty="0">
                <a:solidFill>
                  <a:srgbClr val="FF0000"/>
                </a:solidFill>
              </a:rPr>
              <a:t>regular</a:t>
            </a:r>
            <a:r>
              <a:rPr lang="en-US" dirty="0"/>
              <a:t>: homogeneous, </a:t>
            </a:r>
            <a:r>
              <a:rPr lang="en-US" dirty="0" smtClean="0"/>
              <a:t> symmetric  </a:t>
            </a:r>
            <a:r>
              <a:rPr lang="en-US" dirty="0"/>
              <a:t>continuous, and </a:t>
            </a:r>
            <a:r>
              <a:rPr lang="en-US" dirty="0" smtClean="0"/>
              <a:t>  </a:t>
            </a:r>
            <a:r>
              <a:rPr lang="en-US" dirty="0"/>
              <a:t>increasing in each </a:t>
            </a:r>
            <a:r>
              <a:rPr lang="en-US" dirty="0" smtClean="0"/>
              <a:t>variable</a:t>
            </a:r>
          </a:p>
          <a:p>
            <a:r>
              <a:rPr lang="en-US" dirty="0" smtClean="0"/>
              <a:t>Define </a:t>
            </a:r>
            <a:r>
              <a:rPr lang="en-US" b="1" dirty="0" smtClean="0">
                <a:solidFill>
                  <a:srgbClr val="FF0000"/>
                </a:solidFill>
              </a:rPr>
              <a:t>skew (M,N)-Jensen divergence </a:t>
            </a:r>
            <a:r>
              <a:rPr lang="en-US" dirty="0" smtClean="0"/>
              <a:t>for a strictly convex (M,N)-function for regular means M and N: </a:t>
            </a:r>
          </a:p>
          <a:p>
            <a:endParaRPr lang="en-US" dirty="0"/>
          </a:p>
          <a:p>
            <a:r>
              <a:rPr lang="en-US" dirty="0" smtClean="0"/>
              <a:t>By analogy of ordinary Bregman divergences obtained as limit of scaled skew Jensen divergences, define </a:t>
            </a:r>
            <a:r>
              <a:rPr lang="en-US" b="1" dirty="0" smtClean="0">
                <a:solidFill>
                  <a:srgbClr val="FF0000"/>
                </a:solidFill>
              </a:rPr>
              <a:t>(M,N)-Bregman divergences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8567" y="778051"/>
            <a:ext cx="4746620" cy="5159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2298" y="1686830"/>
            <a:ext cx="6327680" cy="6327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347" y="4127418"/>
            <a:ext cx="5825695" cy="4816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388" y="5602374"/>
            <a:ext cx="11207763" cy="6735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472365"/>
            <a:ext cx="123814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6"/>
                </a:solidFill>
              </a:rPr>
              <a:t>Generalizing </a:t>
            </a:r>
            <a:r>
              <a:rPr lang="en-US" b="1" dirty="0">
                <a:solidFill>
                  <a:schemeClr val="accent6"/>
                </a:solidFill>
              </a:rPr>
              <a:t>skew Jensen divergences and Bregman divergences with comparative convexity, IEEE Signal </a:t>
            </a:r>
            <a:r>
              <a:rPr lang="en-US" b="1" dirty="0" smtClean="0">
                <a:solidFill>
                  <a:schemeClr val="accent6"/>
                </a:solidFill>
              </a:rPr>
              <a:t>Proc. Letters (2017</a:t>
            </a:r>
            <a:r>
              <a:rPr lang="en-US" b="1" dirty="0">
                <a:solidFill>
                  <a:schemeClr val="accent6"/>
                </a:solidFill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0918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884" y="972590"/>
            <a:ext cx="11209638" cy="5489994"/>
          </a:xfrm>
        </p:spPr>
        <p:txBody>
          <a:bodyPr/>
          <a:lstStyle/>
          <a:p>
            <a:r>
              <a:rPr lang="en-US" dirty="0" smtClean="0"/>
              <a:t>For a strictly  continuously </a:t>
            </a:r>
            <a:r>
              <a:rPr lang="en-US" dirty="0"/>
              <a:t>monotone </a:t>
            </a:r>
            <a:r>
              <a:rPr lang="en-US" dirty="0" smtClean="0"/>
              <a:t>function </a:t>
            </a:r>
            <a:r>
              <a:rPr lang="el-GR" dirty="0" smtClean="0"/>
              <a:t>γ</a:t>
            </a:r>
            <a:r>
              <a:rPr lang="en-US" dirty="0" smtClean="0"/>
              <a:t>, define the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w</a:t>
            </a:r>
            <a:r>
              <a:rPr lang="en-US" b="1" dirty="0" smtClean="0">
                <a:solidFill>
                  <a:srgbClr val="FF0000"/>
                </a:solidFill>
              </a:rPr>
              <a:t>eighted quasi-arithmetic means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b="1" dirty="0" smtClean="0">
                <a:solidFill>
                  <a:srgbClr val="FF0000"/>
                </a:solidFill>
              </a:rPr>
              <a:t>Quasi-arithmetic Bregman divergence: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r>
              <a:rPr lang="en-US" dirty="0" smtClean="0"/>
              <a:t>Consider the ordinary convex function:</a:t>
            </a:r>
          </a:p>
          <a:p>
            <a:r>
              <a:rPr lang="en-US" dirty="0"/>
              <a:t>Quasi-arithmetic (rho-tau)-Bregman  </a:t>
            </a:r>
            <a:r>
              <a:rPr lang="en-US" dirty="0" smtClean="0"/>
              <a:t>divergences is a </a:t>
            </a:r>
            <a:r>
              <a:rPr lang="en-US" b="1" dirty="0" smtClean="0">
                <a:solidFill>
                  <a:srgbClr val="FF0000"/>
                </a:solidFill>
              </a:rPr>
              <a:t>conformal regular Bregman divergence</a:t>
            </a:r>
            <a:r>
              <a:rPr lang="en-US" b="1" dirty="0" smtClean="0"/>
              <a:t>: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70884" y="-192335"/>
            <a:ext cx="11821115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Quasi-arithmetic (rho-tau)-Bregman  divergences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9245" y="1499713"/>
            <a:ext cx="5190742" cy="4237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166" y="2506209"/>
            <a:ext cx="7473318" cy="7077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772" y="3274044"/>
            <a:ext cx="7089163" cy="6713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488" y="3945409"/>
            <a:ext cx="3038256" cy="5626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7502" y="5110334"/>
            <a:ext cx="4982938" cy="67262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74142" y="6100264"/>
            <a:ext cx="123814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6"/>
                </a:solidFill>
              </a:rPr>
              <a:t>Generalizing </a:t>
            </a:r>
            <a:r>
              <a:rPr lang="en-US" b="1" dirty="0">
                <a:solidFill>
                  <a:schemeClr val="accent6"/>
                </a:solidFill>
              </a:rPr>
              <a:t>skew Jensen divergences and Bregman divergences with comparative convexity, IEEE Signal </a:t>
            </a:r>
            <a:r>
              <a:rPr lang="en-US" b="1" dirty="0" smtClean="0">
                <a:solidFill>
                  <a:schemeClr val="accent6"/>
                </a:solidFill>
              </a:rPr>
              <a:t>Proc. Letters (2017)</a:t>
            </a:r>
          </a:p>
          <a:p>
            <a:r>
              <a:rPr lang="en-US" b="1" dirty="0" smtClean="0">
                <a:solidFill>
                  <a:schemeClr val="accent6"/>
                </a:solidFill>
              </a:rPr>
              <a:t>Nock, N., Amari, On conformal divergences and their population minimizers, IEEE Transactions on Information Theory 62.1 (2015)  </a:t>
            </a:r>
            <a:endParaRPr lang="en-US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79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20" y="-271700"/>
            <a:ext cx="11123141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Quasi-convex Jensen and Bregman divergences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6159" y="1079915"/>
            <a:ext cx="11221857" cy="5564338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Strictly </a:t>
            </a:r>
            <a:r>
              <a:rPr lang="en-US" b="1" dirty="0" err="1" smtClean="0">
                <a:solidFill>
                  <a:srgbClr val="FF0000"/>
                </a:solidFill>
              </a:rPr>
              <a:t>quasiconvex</a:t>
            </a:r>
            <a:r>
              <a:rPr lang="en-US" b="1" dirty="0" smtClean="0">
                <a:solidFill>
                  <a:srgbClr val="FF0000"/>
                </a:solidFill>
              </a:rPr>
              <a:t> function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b="1" dirty="0" smtClean="0">
                <a:solidFill>
                  <a:srgbClr val="FF0000"/>
                </a:solidFill>
              </a:rPr>
              <a:t>Quasiconvex Jensen divergence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 smtClean="0"/>
              <a:t>Quasic</a:t>
            </a:r>
            <a:r>
              <a:rPr lang="en-US" dirty="0" smtClean="0"/>
              <a:t>-convex Jensen divergence is a </a:t>
            </a:r>
            <a:r>
              <a:rPr lang="en-US" b="1" dirty="0" smtClean="0"/>
              <a:t>(</a:t>
            </a:r>
            <a:r>
              <a:rPr lang="en-US" b="1" dirty="0" err="1" smtClean="0"/>
              <a:t>Max,A</a:t>
            </a:r>
            <a:r>
              <a:rPr lang="en-US" b="1" dirty="0" smtClean="0"/>
              <a:t>)-Jensen divergence</a:t>
            </a:r>
            <a:r>
              <a:rPr lang="en-US" dirty="0" smtClean="0"/>
              <a:t>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1091" y="1033661"/>
            <a:ext cx="5416358" cy="5176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3578" y="1686245"/>
            <a:ext cx="3309214" cy="4085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57" y="4798595"/>
            <a:ext cx="8293429" cy="10435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6912" y="2094790"/>
            <a:ext cx="8039100" cy="2066925"/>
          </a:xfrm>
          <a:prstGeom prst="rect">
            <a:avLst/>
          </a:prstGeom>
        </p:spPr>
      </p:pic>
      <p:pic>
        <p:nvPicPr>
          <p:cNvPr id="1026" name="Picture 2" descr="絵文字 🆗 OKボタン コピー/貼り付け | wpRock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6405" y="3241071"/>
            <a:ext cx="621013" cy="62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絵文字 🆗 OKボタン コピー/貼り付け | wpRock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57" y="3241080"/>
            <a:ext cx="621013" cy="62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絵文字 🆗 OKボタン コピー/貼り付け | wpRock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6075" y="3253442"/>
            <a:ext cx="621013" cy="62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zeeniewheenie Red Green Ok Not Ok Icons - Symbol Zodiac Signs Virgo, HD  Png Download - kind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2914" y="3229532"/>
            <a:ext cx="727209" cy="761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0" y="6242127"/>
            <a:ext cx="123814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6"/>
                </a:solidFill>
              </a:rPr>
              <a:t>N</a:t>
            </a:r>
            <a:r>
              <a:rPr lang="en-US" b="1" dirty="0">
                <a:solidFill>
                  <a:schemeClr val="accent6"/>
                </a:solidFill>
              </a:rPr>
              <a:t>. and </a:t>
            </a:r>
            <a:r>
              <a:rPr lang="en-US" b="1" dirty="0" err="1">
                <a:solidFill>
                  <a:schemeClr val="accent6"/>
                </a:solidFill>
              </a:rPr>
              <a:t>Hadjeres</a:t>
            </a:r>
            <a:r>
              <a:rPr lang="en-US" b="1" dirty="0">
                <a:solidFill>
                  <a:schemeClr val="accent6"/>
                </a:solidFill>
              </a:rPr>
              <a:t>, Quasiconvex Jensen Divergences and Quasiconvex Bregman Divergences, Workshop on Joint Structures and Common Foundations of Statistical Physics, Information Geometry and Inference for Learning. Springer, 2020.</a:t>
            </a:r>
          </a:p>
        </p:txBody>
      </p:sp>
    </p:spTree>
    <p:extLst>
      <p:ext uri="{BB962C8B-B14F-4D97-AF65-F5344CB8AC3E}">
        <p14:creationId xmlns:p14="http://schemas.microsoft.com/office/powerpoint/2010/main" val="259172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638" y="0"/>
            <a:ext cx="12031362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accent1"/>
                </a:solidFill>
              </a:rPr>
              <a:t>Multivariate Bregman divergence as a family of </a:t>
            </a:r>
            <a:r>
              <a:rPr lang="en-US" b="1" dirty="0">
                <a:solidFill>
                  <a:schemeClr val="accent1"/>
                </a:solidFill>
              </a:rPr>
              <a:t>univariate </a:t>
            </a:r>
            <a:r>
              <a:rPr lang="en-US" b="1" dirty="0" smtClean="0">
                <a:solidFill>
                  <a:schemeClr val="accent1"/>
                </a:solidFill>
              </a:rPr>
              <a:t>Bregman divergences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659" y="1325563"/>
            <a:ext cx="10807359" cy="23048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659" y="3630407"/>
            <a:ext cx="10221902" cy="332986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151902" y="6590938"/>
            <a:ext cx="5040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The Bregman chord divergence, GSI, Springer, 2019</a:t>
            </a:r>
          </a:p>
        </p:txBody>
      </p:sp>
      <p:sp>
        <p:nvSpPr>
          <p:cNvPr id="7" name="Rectangle 6"/>
          <p:cNvSpPr/>
          <p:nvPr/>
        </p:nvSpPr>
        <p:spPr>
          <a:xfrm>
            <a:off x="5542156" y="2040673"/>
            <a:ext cx="3178098" cy="5687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123724" y="2094196"/>
            <a:ext cx="30682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1D Bregman generator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2929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422" y="-252713"/>
            <a:ext cx="12080789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Designing divergences by measuring convexity gaps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498626" y="6457890"/>
            <a:ext cx="5597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The Bregman chord divergence, GSI, Springer, 2019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713" y="887608"/>
            <a:ext cx="6343529" cy="45865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0513" y="1217226"/>
            <a:ext cx="6134555" cy="38921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434" y="5665814"/>
            <a:ext cx="6000750" cy="647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134" y="5618529"/>
            <a:ext cx="4857750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138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Thank you!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5298" y="2887592"/>
            <a:ext cx="9576486" cy="10612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a typeface="+mj-ea"/>
                <a:cs typeface="+mj-cs"/>
              </a:rPr>
              <a:t>My motto: </a:t>
            </a:r>
            <a:r>
              <a:rPr lang="en-US" sz="3200" dirty="0"/>
              <a:t>"Invariance is the only constant in change!" </a:t>
            </a:r>
            <a:endParaRPr lang="en-US" sz="3200" dirty="0">
              <a:ea typeface="+mj-ea"/>
              <a:cs typeface="+mj-c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16860" y="374487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7030A0"/>
                </a:solidFill>
              </a:rPr>
              <a:t>https://franknielsen.github.io/</a:t>
            </a:r>
          </a:p>
        </p:txBody>
      </p:sp>
      <p:sp>
        <p:nvSpPr>
          <p:cNvPr id="5" name="Rectangle 4"/>
          <p:cNvSpPr/>
          <p:nvPr/>
        </p:nvSpPr>
        <p:spPr>
          <a:xfrm>
            <a:off x="3706349" y="1704364"/>
            <a:ext cx="81261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“The only constant in life is change”  -Heraclitus</a:t>
            </a:r>
          </a:p>
        </p:txBody>
      </p:sp>
      <p:pic>
        <p:nvPicPr>
          <p:cNvPr id="2050" name="Picture 2" descr="Amazon | Introduction to HPC with MPI for Data Science (Undergraduate  Topics in Computer Science) | Nielsen, Frank | Object-Oriented Desig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50" y="4407651"/>
            <a:ext cx="1295361" cy="196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1009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8019" y="-68193"/>
            <a:ext cx="11032524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Adaptive computational geometry (PhD, 1996)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1028" name="Picture 4" descr="https://www2.sonycsl.co.jp/person/nielsen/PT/convexhull/upperenv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367" y="1838970"/>
            <a:ext cx="2571241" cy="2280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2.sonycsl.co.jp/person/nielsen/PT/sensitivepeeling/sensitivepeeli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762" y="1940737"/>
            <a:ext cx="2678466" cy="2093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www2.sonycsl.co.jp/person/nielsen/PT/piercinghelly/psotabl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098" y="2039570"/>
            <a:ext cx="2815261" cy="165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www2.sonycsl.co.jp/person/nielsen/fsb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6592" y="2045527"/>
            <a:ext cx="2701324" cy="1680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4433" y="4127155"/>
            <a:ext cx="22520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Output-sensitive</a:t>
            </a:r>
          </a:p>
          <a:p>
            <a:pPr algn="ctr"/>
            <a:r>
              <a:rPr lang="en-US" b="1" dirty="0" smtClean="0"/>
              <a:t>2D lower envelopes</a:t>
            </a:r>
          </a:p>
          <a:p>
            <a:pPr algn="ctr"/>
            <a:r>
              <a:rPr lang="en-US" b="1" dirty="0"/>
              <a:t>c</a:t>
            </a:r>
            <a:r>
              <a:rPr lang="en-US" b="1" dirty="0" smtClean="0"/>
              <a:t>onvex hull of objects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771653" y="4127155"/>
            <a:ext cx="30017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Output-sensitive peeling </a:t>
            </a:r>
          </a:p>
          <a:p>
            <a:pPr algn="ctr"/>
            <a:r>
              <a:rPr lang="en-US" b="1" dirty="0" smtClean="0"/>
              <a:t>of k convex or maximal layers</a:t>
            </a:r>
          </a:p>
          <a:p>
            <a:pPr algn="ctr"/>
            <a:r>
              <a:rPr lang="en-US" b="1" dirty="0" smtClean="0"/>
              <a:t>(Pareto front)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954917" y="4119057"/>
            <a:ext cx="30246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Piercing/stabbing</a:t>
            </a:r>
          </a:p>
          <a:p>
            <a:pPr algn="ctr"/>
            <a:r>
              <a:rPr lang="en-US" b="1" dirty="0"/>
              <a:t>d</a:t>
            </a:r>
            <a:r>
              <a:rPr lang="en-US" b="1" dirty="0" smtClean="0"/>
              <a:t>-dimensional </a:t>
            </a:r>
            <a:r>
              <a:rPr lang="en-US" b="1" dirty="0" err="1" smtClean="0"/>
              <a:t>isothetic</a:t>
            </a:r>
            <a:r>
              <a:rPr lang="en-US" b="1" dirty="0" smtClean="0"/>
              <a:t> boxes</a:t>
            </a:r>
          </a:p>
          <a:p>
            <a:pPr algn="ctr"/>
            <a:r>
              <a:rPr lang="en-US" b="1" dirty="0" smtClean="0"/>
              <a:t>Klee’s measure problem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9539905" y="4134720"/>
            <a:ext cx="21676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Convex geometry:</a:t>
            </a:r>
          </a:p>
          <a:p>
            <a:pPr algn="ctr"/>
            <a:r>
              <a:rPr lang="en-US" b="1" dirty="0" err="1" smtClean="0"/>
              <a:t>Helly</a:t>
            </a:r>
            <a:r>
              <a:rPr lang="en-US" b="1" dirty="0" smtClean="0"/>
              <a:t> and Hellinger</a:t>
            </a:r>
          </a:p>
          <a:p>
            <a:pPr algn="ctr"/>
            <a:r>
              <a:rPr lang="en-US" b="1" dirty="0"/>
              <a:t>n</a:t>
            </a:r>
            <a:r>
              <a:rPr lang="en-US" b="1" dirty="0" smtClean="0"/>
              <a:t>umbers for piercing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103157" y="1031917"/>
            <a:ext cx="38560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Computational geometry:</a:t>
            </a:r>
            <a:r>
              <a:rPr lang="en-US" sz="2400" b="1" dirty="0" smtClean="0"/>
              <a:t> </a:t>
            </a:r>
          </a:p>
          <a:p>
            <a:pPr algn="ctr"/>
            <a:r>
              <a:rPr lang="en-US" sz="2400" b="1" dirty="0" smtClean="0">
                <a:solidFill>
                  <a:srgbClr val="7030A0"/>
                </a:solidFill>
              </a:rPr>
              <a:t>Output-sensitive algorithms</a:t>
            </a:r>
            <a:endParaRPr lang="en-US" sz="2400" b="1" dirty="0">
              <a:solidFill>
                <a:srgbClr val="7030A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489695" y="1082804"/>
            <a:ext cx="34528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Combinatorial geometry: </a:t>
            </a:r>
          </a:p>
          <a:p>
            <a:pPr algn="ctr"/>
            <a:r>
              <a:rPr lang="en-US" sz="2400" b="1" dirty="0" smtClean="0">
                <a:solidFill>
                  <a:srgbClr val="7030A0"/>
                </a:solidFill>
              </a:rPr>
              <a:t>Piercing/covering:</a:t>
            </a:r>
            <a:endParaRPr lang="en-US" sz="2400" b="1" dirty="0">
              <a:solidFill>
                <a:srgbClr val="7030A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592" y="5342304"/>
            <a:ext cx="12192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chemeClr val="accent6"/>
                </a:solidFill>
              </a:rPr>
              <a:t>Algorithmes géométriques adaptatifs (PhD), Université Nice Sophia Antipolis, 1996 </a:t>
            </a:r>
            <a:endParaRPr lang="fr-FR" sz="1600" b="1" dirty="0" smtClean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solidFill>
                  <a:schemeClr val="accent6"/>
                </a:solidFill>
              </a:rPr>
              <a:t>Output-sensitive </a:t>
            </a:r>
            <a:r>
              <a:rPr lang="en-US" sz="1600" b="1" dirty="0">
                <a:solidFill>
                  <a:schemeClr val="accent6"/>
                </a:solidFill>
              </a:rPr>
              <a:t>peeling of convex and maximal </a:t>
            </a:r>
            <a:r>
              <a:rPr lang="en-US" sz="1600" b="1" dirty="0" smtClean="0">
                <a:solidFill>
                  <a:schemeClr val="accent6"/>
                </a:solidFill>
              </a:rPr>
              <a:t>layers</a:t>
            </a:r>
            <a:r>
              <a:rPr lang="en-US" sz="1600" b="1" dirty="0">
                <a:solidFill>
                  <a:schemeClr val="accent6"/>
                </a:solidFill>
              </a:rPr>
              <a:t>,</a:t>
            </a:r>
            <a:r>
              <a:rPr lang="en-US" sz="1600" b="1" dirty="0" smtClean="0">
                <a:solidFill>
                  <a:schemeClr val="accent6"/>
                </a:solidFill>
              </a:rPr>
              <a:t> </a:t>
            </a:r>
            <a:r>
              <a:rPr lang="en-US" sz="1600" b="1" dirty="0">
                <a:solidFill>
                  <a:schemeClr val="accent6"/>
                </a:solidFill>
              </a:rPr>
              <a:t>Information processing letters 59.5 (1996): 255-259.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An output-sensitive convex hull algorithm for planar </a:t>
            </a:r>
            <a:r>
              <a:rPr lang="en-US" sz="1600" b="1" dirty="0" smtClean="0">
                <a:solidFill>
                  <a:schemeClr val="accent6"/>
                </a:solidFill>
              </a:rPr>
              <a:t>objects</a:t>
            </a:r>
            <a:r>
              <a:rPr lang="en-US" sz="1600" b="1" dirty="0">
                <a:solidFill>
                  <a:schemeClr val="accent6"/>
                </a:solidFill>
              </a:rPr>
              <a:t>,</a:t>
            </a:r>
            <a:r>
              <a:rPr lang="en-US" sz="1600" b="1" dirty="0" smtClean="0">
                <a:solidFill>
                  <a:schemeClr val="accent6"/>
                </a:solidFill>
              </a:rPr>
              <a:t> Int. J. .Computational </a:t>
            </a:r>
            <a:r>
              <a:rPr lang="en-US" sz="1600" b="1" dirty="0">
                <a:solidFill>
                  <a:schemeClr val="accent6"/>
                </a:solidFill>
              </a:rPr>
              <a:t>Geometry &amp; </a:t>
            </a:r>
            <a:r>
              <a:rPr lang="en-US" sz="1600" b="1" dirty="0" smtClean="0">
                <a:solidFill>
                  <a:schemeClr val="accent6"/>
                </a:solidFill>
              </a:rPr>
              <a:t>Applications, 8.01  (</a:t>
            </a:r>
            <a:r>
              <a:rPr lang="en-US" sz="1600" b="1" dirty="0">
                <a:solidFill>
                  <a:schemeClr val="accent6"/>
                </a:solidFill>
              </a:rPr>
              <a:t>1998): 39-65.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On piercing sets of objects, Proceedings of the twelfth annual symposium on Computational geometry. 1996.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Fast stabbing of boxes in high dimensions, Theoretical Computer Science 246.1-2 (2000): 53-72</a:t>
            </a:r>
            <a:r>
              <a:rPr lang="en-US" sz="1600" b="1" dirty="0" smtClean="0">
                <a:solidFill>
                  <a:schemeClr val="accent6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On point covers of c-oriented polygons, Theoretical computer science 263.1-2 (2001): 17-29.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492456" y="149853"/>
            <a:ext cx="677108" cy="168911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sz="3200" b="1" dirty="0" smtClean="0">
                <a:solidFill>
                  <a:srgbClr val="0070C0"/>
                </a:solidFill>
              </a:rPr>
              <a:t>CONTEXT</a:t>
            </a:r>
            <a:endParaRPr 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82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329" y="2911291"/>
            <a:ext cx="4180545" cy="28151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7329" y="5720338"/>
            <a:ext cx="4406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/>
                </a:solidFill>
              </a:rPr>
              <a:t>[Voronoi by mapping to the </a:t>
            </a:r>
            <a:r>
              <a:rPr lang="en-US" sz="2000" b="1" u="sng" dirty="0" smtClean="0">
                <a:solidFill>
                  <a:schemeClr val="accent2"/>
                </a:solidFill>
              </a:rPr>
              <a:t>paraboloid</a:t>
            </a:r>
            <a:r>
              <a:rPr lang="en-US" sz="2000" b="1" dirty="0" smtClean="0">
                <a:solidFill>
                  <a:schemeClr val="accent2"/>
                </a:solidFill>
              </a:rPr>
              <a:t>]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3512" y="261386"/>
            <a:ext cx="1708099" cy="26374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3219" y="1154157"/>
            <a:ext cx="3800475" cy="44386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874" y="1297032"/>
            <a:ext cx="3724275" cy="42957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86616" y="5725709"/>
            <a:ext cx="68870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/>
                </a:solidFill>
              </a:rPr>
              <a:t>[Bregman Voronoi by mapping to </a:t>
            </a:r>
            <a:r>
              <a:rPr lang="en-US" sz="2000" b="1" u="sng" dirty="0" smtClean="0">
                <a:solidFill>
                  <a:schemeClr val="accent2"/>
                </a:solidFill>
              </a:rPr>
              <a:t>Bregman potential functions</a:t>
            </a:r>
            <a:r>
              <a:rPr lang="en-US" sz="2000" b="1" dirty="0" smtClean="0">
                <a:solidFill>
                  <a:schemeClr val="accent2"/>
                </a:solidFill>
              </a:rPr>
              <a:t>]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889791" y="6412004"/>
            <a:ext cx="107668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Bregman </a:t>
            </a:r>
            <a:r>
              <a:rPr lang="en-US" sz="2000" b="1" dirty="0" err="1">
                <a:solidFill>
                  <a:schemeClr val="accent6"/>
                </a:solidFill>
              </a:rPr>
              <a:t>voronoi</a:t>
            </a:r>
            <a:r>
              <a:rPr lang="en-US" sz="2000" b="1" dirty="0">
                <a:solidFill>
                  <a:schemeClr val="accent6"/>
                </a:solidFill>
              </a:rPr>
              <a:t> diagrams, Discrete &amp; Computational Geometry 44.2 (2010): 281-307.</a:t>
            </a:r>
          </a:p>
        </p:txBody>
      </p:sp>
    </p:spTree>
    <p:extLst>
      <p:ext uri="{BB962C8B-B14F-4D97-AF65-F5344CB8AC3E}">
        <p14:creationId xmlns:p14="http://schemas.microsoft.com/office/powerpoint/2010/main" val="237258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6142" y="1268361"/>
            <a:ext cx="11739716" cy="5476568"/>
          </a:xfrm>
        </p:spPr>
        <p:txBody>
          <a:bodyPr>
            <a:normAutofit/>
          </a:bodyPr>
          <a:lstStyle/>
          <a:p>
            <a:r>
              <a:rPr lang="en-US" dirty="0" smtClean="0"/>
              <a:t>Bregman divergence (BD) can be interpreted as the </a:t>
            </a:r>
            <a:r>
              <a:rPr lang="en-US" dirty="0" smtClean="0">
                <a:solidFill>
                  <a:schemeClr val="accent2"/>
                </a:solidFill>
              </a:rPr>
              <a:t>mean-value remainder</a:t>
            </a:r>
            <a:r>
              <a:rPr lang="en-US" dirty="0" smtClean="0"/>
              <a:t> of a </a:t>
            </a:r>
            <a:r>
              <a:rPr lang="en-US" dirty="0" smtClean="0">
                <a:solidFill>
                  <a:srgbClr val="FF0000"/>
                </a:solidFill>
              </a:rPr>
              <a:t>first-order Taylor expansion </a:t>
            </a:r>
            <a:r>
              <a:rPr lang="en-US" dirty="0" smtClean="0"/>
              <a:t>of F(</a:t>
            </a:r>
            <a:r>
              <a:rPr lang="el-GR" dirty="0" smtClean="0"/>
              <a:t>θ</a:t>
            </a:r>
            <a:r>
              <a:rPr lang="en-US" dirty="0" smtClean="0"/>
              <a:t>) at </a:t>
            </a:r>
            <a:r>
              <a:rPr lang="el-GR" dirty="0" smtClean="0"/>
              <a:t>θ</a:t>
            </a:r>
            <a:r>
              <a:rPr lang="en-US" baseline="-25000" dirty="0" smtClean="0"/>
              <a:t>2 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Since F is strictly convex, the Hessian is positive-definite:</a:t>
            </a:r>
          </a:p>
          <a:p>
            <a:endParaRPr lang="en-US" dirty="0"/>
          </a:p>
          <a:p>
            <a:r>
              <a:rPr lang="en-US" dirty="0" smtClean="0"/>
              <a:t> and this proves that BDs are positive-definite: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16310" y="-57202"/>
            <a:ext cx="1197569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Bregman divergences: 1</a:t>
            </a:r>
            <a:r>
              <a:rPr lang="en-US" b="1" baseline="30000" dirty="0" smtClean="0">
                <a:solidFill>
                  <a:schemeClr val="accent1"/>
                </a:solidFill>
              </a:rPr>
              <a:t>st</a:t>
            </a:r>
            <a:r>
              <a:rPr lang="en-US" b="1" dirty="0" smtClean="0">
                <a:solidFill>
                  <a:schemeClr val="accent1"/>
                </a:solidFill>
              </a:rPr>
              <a:t> order  Taylor remainder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885" y="2279394"/>
            <a:ext cx="8420100" cy="2181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1715" y="5138277"/>
            <a:ext cx="5133975" cy="6667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4405" y="6141014"/>
            <a:ext cx="5617595" cy="683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79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00864" y="906171"/>
            <a:ext cx="12390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/>
              <a:t>The </a:t>
            </a:r>
            <a:r>
              <a:rPr lang="en-US" sz="3600" b="1" dirty="0" smtClean="0"/>
              <a:t>fabric</a:t>
            </a:r>
            <a:r>
              <a:rPr lang="en-US" sz="3600" dirty="0" smtClean="0"/>
              <a:t> of information geometry</a:t>
            </a:r>
          </a:p>
          <a:p>
            <a:pPr algn="ctr"/>
            <a:r>
              <a:rPr lang="en-US" sz="3600" dirty="0"/>
              <a:t>a</a:t>
            </a:r>
            <a:r>
              <a:rPr lang="en-US" sz="3600" dirty="0" smtClean="0"/>
              <a:t>nd the </a:t>
            </a:r>
            <a:r>
              <a:rPr lang="en-US" sz="3600" b="1" dirty="0" smtClean="0"/>
              <a:t>untangling</a:t>
            </a:r>
            <a:r>
              <a:rPr lang="en-US" sz="3600" dirty="0" smtClean="0"/>
              <a:t> of its </a:t>
            </a:r>
            <a:r>
              <a:rPr lang="en-US" sz="3600" dirty="0" smtClean="0">
                <a:solidFill>
                  <a:srgbClr val="FF0000"/>
                </a:solidFill>
              </a:rPr>
              <a:t>geometry</a:t>
            </a:r>
            <a:r>
              <a:rPr lang="en-US" sz="3600" dirty="0" smtClean="0"/>
              <a:t>, </a:t>
            </a:r>
            <a:r>
              <a:rPr lang="en-US" sz="3600" dirty="0" smtClean="0">
                <a:solidFill>
                  <a:schemeClr val="accent5"/>
                </a:solidFill>
              </a:rPr>
              <a:t>divergence</a:t>
            </a:r>
            <a:r>
              <a:rPr lang="en-US" sz="3600" dirty="0" smtClean="0"/>
              <a:t>, </a:t>
            </a:r>
            <a:r>
              <a:rPr lang="en-US" sz="3600" dirty="0" smtClean="0">
                <a:solidFill>
                  <a:schemeClr val="accent6"/>
                </a:solidFill>
              </a:rPr>
              <a:t>statistical </a:t>
            </a:r>
            <a:r>
              <a:rPr lang="en-US" sz="3600" dirty="0" smtClean="0">
                <a:solidFill>
                  <a:schemeClr val="accent4"/>
                </a:solidFill>
              </a:rPr>
              <a:t>models</a:t>
            </a:r>
            <a:endParaRPr lang="en-US" sz="3600" dirty="0">
              <a:solidFill>
                <a:schemeClr val="accent4"/>
              </a:solidFill>
            </a:endParaRPr>
          </a:p>
        </p:txBody>
      </p:sp>
      <p:sp>
        <p:nvSpPr>
          <p:cNvPr id="4" name="AutoShape 2" descr="3 Fils Torsades H07 Vu 1. - CABLES DOMESTIQUES 0020BRVJ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8" y="2917607"/>
            <a:ext cx="12191999" cy="363459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808897" y="5156051"/>
            <a:ext cx="23966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geometry</a:t>
            </a:r>
            <a:endParaRPr lang="en-US" sz="4400" dirty="0"/>
          </a:p>
        </p:txBody>
      </p:sp>
      <p:sp>
        <p:nvSpPr>
          <p:cNvPr id="7" name="Rectangle 6"/>
          <p:cNvSpPr/>
          <p:nvPr/>
        </p:nvSpPr>
        <p:spPr>
          <a:xfrm>
            <a:off x="1078000" y="3070902"/>
            <a:ext cx="26883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chemeClr val="accent5"/>
                </a:solidFill>
              </a:rPr>
              <a:t>divergence</a:t>
            </a:r>
            <a:endParaRPr lang="en-US" sz="4400" dirty="0"/>
          </a:p>
        </p:txBody>
      </p:sp>
      <p:sp>
        <p:nvSpPr>
          <p:cNvPr id="8" name="Rectangle 7"/>
          <p:cNvSpPr/>
          <p:nvPr/>
        </p:nvSpPr>
        <p:spPr>
          <a:xfrm>
            <a:off x="7975282" y="3496712"/>
            <a:ext cx="21604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accent6"/>
                </a:solidFill>
              </a:rPr>
              <a:t>statistics</a:t>
            </a:r>
            <a:endParaRPr lang="en-US" sz="4400" dirty="0"/>
          </a:p>
        </p:txBody>
      </p:sp>
      <p:sp>
        <p:nvSpPr>
          <p:cNvPr id="9" name="Rectangle 8"/>
          <p:cNvSpPr/>
          <p:nvPr/>
        </p:nvSpPr>
        <p:spPr>
          <a:xfrm>
            <a:off x="840622" y="4797043"/>
            <a:ext cx="18614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>
                <a:solidFill>
                  <a:schemeClr val="accent4"/>
                </a:solidFill>
              </a:rPr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420833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980" y="-154505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Scalar and separable Bregman divergences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0540"/>
            <a:ext cx="12191999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D-variate Bregman divergence w.r.t. parameter</a:t>
            </a:r>
          </a:p>
          <a:p>
            <a:endParaRPr lang="en-US" dirty="0"/>
          </a:p>
          <a:p>
            <a:r>
              <a:rPr lang="en-US" dirty="0" smtClean="0"/>
              <a:t> </a:t>
            </a:r>
            <a:r>
              <a:rPr lang="en-US" b="1" dirty="0" smtClean="0">
                <a:solidFill>
                  <a:srgbClr val="FF0000"/>
                </a:solidFill>
              </a:rPr>
              <a:t>Separable</a:t>
            </a:r>
            <a:r>
              <a:rPr lang="en-US" dirty="0" smtClean="0"/>
              <a:t>: Bregman generator is </a:t>
            </a:r>
            <a:r>
              <a:rPr lang="en-US" b="1" dirty="0" smtClean="0"/>
              <a:t>sum of univariate/scalar  Bregman generators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For example, generalized square Euclidean distance with diagonal matrix Q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0712" y="1171058"/>
            <a:ext cx="2105025" cy="533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1320" y="2588957"/>
            <a:ext cx="2305050" cy="952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2997" y="3555117"/>
            <a:ext cx="3971925" cy="9715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7778" y="5316909"/>
            <a:ext cx="2762250" cy="6191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1576" y="5195319"/>
            <a:ext cx="6238875" cy="10572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2257" y="6071695"/>
            <a:ext cx="1724025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90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245" y="4941460"/>
            <a:ext cx="3176894" cy="7922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64433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Extended </a:t>
            </a:r>
            <a:r>
              <a:rPr lang="en-US" b="1" dirty="0" err="1" smtClean="0">
                <a:solidFill>
                  <a:schemeClr val="accent1"/>
                </a:solidFill>
              </a:rPr>
              <a:t>Kullback-Leibler</a:t>
            </a:r>
            <a:r>
              <a:rPr lang="en-US" b="1" dirty="0" smtClean="0">
                <a:solidFill>
                  <a:schemeClr val="accent1"/>
                </a:solidFill>
              </a:rPr>
              <a:t> divergence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245521"/>
            <a:ext cx="11166987" cy="5612479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Extended </a:t>
            </a:r>
            <a:r>
              <a:rPr lang="en-US" b="1" dirty="0" err="1" smtClean="0">
                <a:solidFill>
                  <a:srgbClr val="FF0000"/>
                </a:solidFill>
              </a:rPr>
              <a:t>Kullback-Leibler</a:t>
            </a:r>
            <a:r>
              <a:rPr lang="en-US" b="1" dirty="0" smtClean="0">
                <a:solidFill>
                  <a:srgbClr val="FF0000"/>
                </a:solidFill>
              </a:rPr>
              <a:t> divergence </a:t>
            </a:r>
            <a:r>
              <a:rPr lang="en-US" dirty="0" smtClean="0"/>
              <a:t>(</a:t>
            </a:r>
            <a:r>
              <a:rPr lang="en-US" dirty="0" err="1" smtClean="0"/>
              <a:t>eKL</a:t>
            </a:r>
            <a:r>
              <a:rPr lang="en-US" dirty="0" smtClean="0"/>
              <a:t>) is a D-dimensional separable Bregman divergence induced by the  </a:t>
            </a:r>
            <a:r>
              <a:rPr lang="en-US" b="1" dirty="0" smtClean="0">
                <a:solidFill>
                  <a:srgbClr val="FF0000"/>
                </a:solidFill>
              </a:rPr>
              <a:t>Shannon </a:t>
            </a:r>
            <a:r>
              <a:rPr lang="en-US" b="1" dirty="0" err="1" smtClean="0">
                <a:solidFill>
                  <a:srgbClr val="FF0000"/>
                </a:solidFill>
              </a:rPr>
              <a:t>negentropy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Bregman generator: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p</a:t>
            </a:r>
            <a:r>
              <a:rPr lang="en-US" baseline="30000" dirty="0" smtClean="0"/>
              <a:t>+</a:t>
            </a:r>
            <a:r>
              <a:rPr lang="en-US" dirty="0" smtClean="0"/>
              <a:t> means a </a:t>
            </a:r>
            <a:r>
              <a:rPr lang="en-US" b="1" u="sng" dirty="0" smtClean="0">
                <a:solidFill>
                  <a:srgbClr val="FF0000"/>
                </a:solidFill>
              </a:rPr>
              <a:t>positive</a:t>
            </a:r>
            <a:r>
              <a:rPr lang="en-US" b="1" dirty="0" smtClean="0">
                <a:solidFill>
                  <a:srgbClr val="FF0000"/>
                </a:solidFill>
              </a:rPr>
              <a:t> measure </a:t>
            </a:r>
            <a:r>
              <a:rPr lang="en-US" dirty="0" smtClean="0"/>
              <a:t>(not necessarily normalized to  a probability)</a:t>
            </a:r>
          </a:p>
          <a:p>
            <a:r>
              <a:rPr lang="en-US" dirty="0" smtClean="0"/>
              <a:t>When p</a:t>
            </a:r>
            <a:r>
              <a:rPr lang="en-US" baseline="30000" dirty="0" smtClean="0"/>
              <a:t>+</a:t>
            </a:r>
            <a:r>
              <a:rPr lang="en-US" dirty="0" smtClean="0"/>
              <a:t> is normalized: </a:t>
            </a:r>
          </a:p>
          <a:p>
            <a:endParaRPr lang="en-US" dirty="0" smtClean="0"/>
          </a:p>
          <a:p>
            <a:r>
              <a:rPr lang="en-US" dirty="0" err="1" smtClean="0"/>
              <a:t>eKL</a:t>
            </a:r>
            <a:r>
              <a:rPr lang="en-US" dirty="0" smtClean="0"/>
              <a:t> divergence also called </a:t>
            </a:r>
            <a:r>
              <a:rPr lang="en-US" b="1" dirty="0" smtClean="0">
                <a:solidFill>
                  <a:srgbClr val="FF0000"/>
                </a:solidFill>
              </a:rPr>
              <a:t>extended relative entropy</a:t>
            </a:r>
            <a:r>
              <a:rPr lang="en-US" dirty="0" smtClean="0"/>
              <a:t> in information theory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8583" y="2137633"/>
            <a:ext cx="6991350" cy="9715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8583" y="3185371"/>
            <a:ext cx="3505200" cy="11049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76292" y="6394074"/>
            <a:ext cx="11206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Lafferty, Lebanon, Boosting and maximum likelihood for exponential models, </a:t>
            </a:r>
            <a:r>
              <a:rPr lang="en-US" b="1" dirty="0" err="1">
                <a:solidFill>
                  <a:schemeClr val="accent6"/>
                </a:solidFill>
              </a:rPr>
              <a:t>NeurIPS</a:t>
            </a:r>
            <a:r>
              <a:rPr lang="en-US" b="1" dirty="0">
                <a:solidFill>
                  <a:schemeClr val="accent6"/>
                </a:solidFill>
              </a:rPr>
              <a:t> 14 (2002)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8583" y="2174535"/>
            <a:ext cx="6991350" cy="9715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8583" y="3222273"/>
            <a:ext cx="35052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91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961" y="365125"/>
            <a:ext cx="10999839" cy="1325563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Discrete </a:t>
            </a:r>
            <a:r>
              <a:rPr lang="en-US" b="1" dirty="0" err="1" smtClean="0">
                <a:solidFill>
                  <a:schemeClr val="accent1"/>
                </a:solidFill>
              </a:rPr>
              <a:t>Kullback-Leibler</a:t>
            </a:r>
            <a:r>
              <a:rPr lang="en-US" b="1" dirty="0" smtClean="0">
                <a:solidFill>
                  <a:schemeClr val="accent1"/>
                </a:solidFill>
              </a:rPr>
              <a:t> divergence: </a:t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		A  non-separable Bregman divergence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39168" cy="4351338"/>
          </a:xfrm>
        </p:spPr>
        <p:txBody>
          <a:bodyPr/>
          <a:lstStyle/>
          <a:p>
            <a:r>
              <a:rPr lang="en-US" dirty="0" smtClean="0"/>
              <a:t>The KLD between two </a:t>
            </a:r>
            <a:r>
              <a:rPr lang="en-US" b="1" dirty="0" smtClean="0">
                <a:solidFill>
                  <a:schemeClr val="accent2"/>
                </a:solidFill>
              </a:rPr>
              <a:t>categorical distributions </a:t>
            </a:r>
            <a:r>
              <a:rPr lang="en-US" dirty="0" smtClean="0"/>
              <a:t>a.k.a. </a:t>
            </a:r>
            <a:r>
              <a:rPr lang="en-US" i="1" dirty="0" err="1" smtClean="0">
                <a:solidFill>
                  <a:schemeClr val="accent2"/>
                </a:solidFill>
              </a:rPr>
              <a:t>multinoulli</a:t>
            </a:r>
            <a:r>
              <a:rPr lang="en-US" i="1" dirty="0" smtClean="0"/>
              <a:t> </a:t>
            </a:r>
            <a:r>
              <a:rPr lang="en-US" dirty="0" smtClean="0"/>
              <a:t>amounts to a </a:t>
            </a:r>
            <a:r>
              <a:rPr lang="en-US" b="1" dirty="0" smtClean="0">
                <a:solidFill>
                  <a:srgbClr val="FF0000"/>
                </a:solidFill>
              </a:rPr>
              <a:t>non-separable Bregman divergence </a:t>
            </a:r>
            <a:r>
              <a:rPr lang="en-US" dirty="0" smtClean="0"/>
              <a:t>on the </a:t>
            </a:r>
            <a:r>
              <a:rPr lang="en-US" b="1" dirty="0" smtClean="0">
                <a:solidFill>
                  <a:srgbClr val="FF0000"/>
                </a:solidFill>
              </a:rPr>
              <a:t>natural parameters</a:t>
            </a:r>
            <a:r>
              <a:rPr lang="en-US" dirty="0" smtClean="0"/>
              <a:t> of the </a:t>
            </a:r>
            <a:r>
              <a:rPr lang="en-US" dirty="0" err="1" smtClean="0"/>
              <a:t>multinoulli</a:t>
            </a:r>
            <a:r>
              <a:rPr lang="en-US" dirty="0" smtClean="0"/>
              <a:t> distributions interpreted as an </a:t>
            </a:r>
            <a:r>
              <a:rPr lang="en-US" b="1" dirty="0" smtClean="0">
                <a:solidFill>
                  <a:srgbClr val="FF0000"/>
                </a:solidFill>
              </a:rPr>
              <a:t>exponential family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3844" y="2976153"/>
            <a:ext cx="5219700" cy="990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368" y="3983620"/>
            <a:ext cx="5934075" cy="9239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4688" y="4924412"/>
            <a:ext cx="7044758" cy="9257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8789" y="4151498"/>
            <a:ext cx="4363211" cy="75604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306778"/>
            <a:ext cx="121920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chemeClr val="accent6"/>
                </a:solidFill>
              </a:rPr>
              <a:t>[NH 2019] Monte Carlo information-geometric structures, Geometric Structures of Information, 2019.</a:t>
            </a:r>
          </a:p>
          <a:p>
            <a:r>
              <a:rPr lang="en-US" sz="1600" b="1" dirty="0">
                <a:solidFill>
                  <a:schemeClr val="accent6"/>
                </a:solidFill>
              </a:rPr>
              <a:t>Guaranteed bounds on information-theoretic measures of univariate mixtures using piecewise log-sum-</a:t>
            </a:r>
            <a:r>
              <a:rPr lang="en-US" sz="1600" b="1" dirty="0" err="1">
                <a:solidFill>
                  <a:schemeClr val="accent6"/>
                </a:solidFill>
              </a:rPr>
              <a:t>exp</a:t>
            </a:r>
            <a:r>
              <a:rPr lang="en-US" sz="1600" b="1" dirty="0">
                <a:solidFill>
                  <a:schemeClr val="accent6"/>
                </a:solidFill>
              </a:rPr>
              <a:t> inequalities, Entropy, 18(12), 2016</a:t>
            </a:r>
          </a:p>
          <a:p>
            <a:r>
              <a:rPr lang="en-US" b="1" dirty="0" smtClean="0">
                <a:solidFill>
                  <a:schemeClr val="accent6"/>
                </a:solidFill>
              </a:rPr>
              <a:t> 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79871" y="5721029"/>
            <a:ext cx="8918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LogSumExp</a:t>
            </a:r>
            <a:r>
              <a:rPr lang="en-US" sz="2800" dirty="0" smtClean="0"/>
              <a:t> is only convex but </a:t>
            </a:r>
            <a:r>
              <a:rPr lang="en-US" sz="2800" dirty="0" err="1" smtClean="0"/>
              <a:t>LogSumExp</a:t>
            </a:r>
            <a:r>
              <a:rPr lang="en-US" sz="2800" baseline="-25000" dirty="0" smtClean="0"/>
              <a:t>+</a:t>
            </a:r>
            <a:r>
              <a:rPr lang="en-US" sz="2800" dirty="0" smtClean="0"/>
              <a:t> is strictly convex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10321113" y="5764035"/>
            <a:ext cx="11544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chemeClr val="accent6"/>
                </a:solidFill>
              </a:rPr>
              <a:t>[NH 2019]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8842917" y="5546019"/>
            <a:ext cx="2956392" cy="4460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033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11566</TotalTime>
  <Words>4005</Words>
  <Application>Microsoft Office PowerPoint</Application>
  <PresentationFormat>Widescreen</PresentationFormat>
  <Paragraphs>623</Paragraphs>
  <Slides>60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4" baseType="lpstr">
      <vt:lpstr>Arial</vt:lpstr>
      <vt:lpstr>Calibri</vt:lpstr>
      <vt:lpstr>Calibri Light</vt:lpstr>
      <vt:lpstr>Office Theme</vt:lpstr>
      <vt:lpstr>Bregman divergences, dual information geometry, and generalized comparative convexity</vt:lpstr>
      <vt:lpstr>Outline</vt:lpstr>
      <vt:lpstr>Part I.   Bregman divergences: - Legendre-Fenchel transformation (dual parameterization) - Fenchel-Young divergences (mixed parameterization) - Statistical divergences, statistical models &amp; Bregman divergences </vt:lpstr>
      <vt:lpstr>Bregman divergences</vt:lpstr>
      <vt:lpstr>Bregman divergences: Some properties</vt:lpstr>
      <vt:lpstr>Bregman divergences: 1st order  Taylor remainder</vt:lpstr>
      <vt:lpstr>Scalar and separable Bregman divergences</vt:lpstr>
      <vt:lpstr>Extended Kullback-Leibler divergence</vt:lpstr>
      <vt:lpstr>Discrete Kullback-Leibler divergence:    A  non-separable Bregman divergence</vt:lpstr>
      <vt:lpstr>Legendre-Fenchel transformation</vt:lpstr>
      <vt:lpstr>Reading the Legendre-Fenchel transformation</vt:lpstr>
      <vt:lpstr>Legendre-Fenchel transform:  Mixed coordinates and Fenchel-Young divergence</vt:lpstr>
      <vt:lpstr>Dual Bregman and dual Fenchel divergences</vt:lpstr>
      <vt:lpstr>3-parameter identity of Bregman divergences</vt:lpstr>
      <vt:lpstr>4-parameter identity of Bregman divergences</vt:lpstr>
      <vt:lpstr>Symmetrized Bregman divergence: Geometric reading</vt:lpstr>
      <vt:lpstr>Statistical divergences between parametric models = parameter divergences</vt:lpstr>
      <vt:lpstr>Example 1: Natural exponential family models</vt:lpstr>
      <vt:lpstr>PowerPoint Presentation</vt:lpstr>
      <vt:lpstr>Example 3: q-Gaussians and statistical divergence </vt:lpstr>
      <vt:lpstr>Information geometry &amp; Bregman divergences</vt:lpstr>
      <vt:lpstr>Class of Bregman generators modulo affine terms          &amp; KLD between exponential family densities expressed as log-ratio</vt:lpstr>
      <vt:lpstr>Part II.  Information geometry &amp; Bregman manifolds </vt:lpstr>
      <vt:lpstr>Motivation &amp; history of information geometry</vt:lpstr>
      <vt:lpstr>PowerPoint Presentation</vt:lpstr>
      <vt:lpstr>PowerPoint Presentation</vt:lpstr>
      <vt:lpstr>Fisher information matrix (FIM)</vt:lpstr>
      <vt:lpstr> Key concept: Sufficient statistics</vt:lpstr>
      <vt:lpstr>Natural exponential families (NEF)</vt:lpstr>
      <vt:lpstr>Exponential families (from Natural EFs to EFs)</vt:lpstr>
      <vt:lpstr>Many common distributions are exponential families in disguise</vt:lpstr>
      <vt:lpstr>Bhattacharyya arc: Likelihood Ratio Exponential Family</vt:lpstr>
      <vt:lpstr>Rao’s length distance (Riemannian distance)</vt:lpstr>
      <vt:lpstr>Rao’s distance between 1D normal distributions</vt:lpstr>
      <vt:lpstr>In practice, calculating Rao’s distance may be difficult!</vt:lpstr>
      <vt:lpstr>Approximating  geodesics for MVNs: geodesic shooting</vt:lpstr>
      <vt:lpstr>PowerPoint Presentation</vt:lpstr>
      <vt:lpstr>Another look at Riemannian geodesics: Connections</vt:lpstr>
      <vt:lpstr>What makes the Levi-Civita connection so special?</vt:lpstr>
      <vt:lpstr>PowerPoint Presentation</vt:lpstr>
      <vt:lpstr>Dualistic information geometry:</vt:lpstr>
      <vt:lpstr>Amari/Chentsov’s  α-structures  </vt:lpstr>
      <vt:lpstr>Lauritzen’ statistical manifolds: Cubic tensor   </vt:lpstr>
      <vt:lpstr>Eguchi’s Information geometry of divergences</vt:lpstr>
      <vt:lpstr>PowerPoint Presentation</vt:lpstr>
      <vt:lpstr>Dually flat geometry from a convex function</vt:lpstr>
      <vt:lpstr>Crouzeix’s identity: x of Hessians of convex conjugates= Id:</vt:lpstr>
      <vt:lpstr>Bregman information geometry: Bregman manifolds</vt:lpstr>
      <vt:lpstr>Bregman manifolds vs Hessian manifolds</vt:lpstr>
      <vt:lpstr>PowerPoint Presentation</vt:lpstr>
      <vt:lpstr>Chordal slope lemma &amp; Jensen/Bregman divergences</vt:lpstr>
      <vt:lpstr>Bregman divergences wrt comparative convexity</vt:lpstr>
      <vt:lpstr>Quasi-arithmetic (rho-tau)-Bregman  divergences</vt:lpstr>
      <vt:lpstr>Quasi-convex Jensen and Bregman divergences</vt:lpstr>
      <vt:lpstr>Multivariate Bregman divergence as a family of univariate Bregman divergences</vt:lpstr>
      <vt:lpstr>Designing divergences by measuring convexity gaps</vt:lpstr>
      <vt:lpstr>Thank you!</vt:lpstr>
      <vt:lpstr>Adaptive computational geometry (PhD, 1996)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Bregman divergences, dual information geometry, and generalized convexity</dc:title>
  <dc:creator>Nielsen</dc:creator>
  <cp:lastModifiedBy>Nielsen</cp:lastModifiedBy>
  <cp:revision>98</cp:revision>
  <dcterms:created xsi:type="dcterms:W3CDTF">2021-11-14T02:29:34Z</dcterms:created>
  <dcterms:modified xsi:type="dcterms:W3CDTF">2021-12-03T00:17:01Z</dcterms:modified>
</cp:coreProperties>
</file>

<file path=docProps/thumbnail.jpeg>
</file>